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9144000" cy="5143500" type="screen16x9"/>
  <p:notesSz cx="6858000" cy="9144000"/>
  <p:embeddedFontLst>
    <p:embeddedFont>
      <p:font typeface="Caveat" panose="020B0604020202020204" charset="0"/>
      <p:regular r:id="rId58"/>
      <p:bold r:id="rId59"/>
    </p:embeddedFont>
    <p:embeddedFont>
      <p:font typeface="Georgia" panose="02040502050405020303" pitchFamily="18" charset="0"/>
      <p:regular r:id="rId60"/>
      <p:bold r:id="rId61"/>
      <p:italic r:id="rId62"/>
      <p:boldItalic r:id="rId63"/>
    </p:embeddedFont>
    <p:embeddedFont>
      <p:font typeface="Montserrat" panose="00000500000000000000" pitchFamily="2" charset="0"/>
      <p:regular r:id="rId64"/>
      <p:bold r:id="rId65"/>
      <p:italic r:id="rId66"/>
      <p:boldItalic r:id="rId67"/>
    </p:embeddedFont>
    <p:embeddedFont>
      <p:font typeface="Playfair Display" panose="00000500000000000000" pitchFamily="2" charset="0"/>
      <p:regular r:id="rId68"/>
      <p:bold r:id="rId69"/>
      <p:italic r:id="rId70"/>
      <p:boldItalic r:id="rId71"/>
    </p:embeddedFont>
    <p:embeddedFont>
      <p:font typeface="Questrial" panose="02000000000000000000" pitchFamily="2" charset="0"/>
      <p:regular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E691898-B487-4ABB-A833-EF63886E0F05}">
  <a:tblStyle styleId="{9E691898-B487-4ABB-A833-EF63886E0F0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b7d9dd2f45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b7d9dd2f45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b9e2d0c94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b9e2d0c94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b92c7f91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b92c7f91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b92c7f91e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b92c7f91ed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b92c7f91ed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b92c7f91e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b92c7f91ed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b92c7f91e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b9e2d0c9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b9e2d0c9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b9e2d0c94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b9e2d0c94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b9e2d0c94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b9e2d0c94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b9e2d0c948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b9e2d0c948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9439d1607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g29439d16079_2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b9e2d0c948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b9e2d0c948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b9e2d0c948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b9e2d0c94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b7d9dd2f4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b7d9dd2f4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b7d9dd2f4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b7d9dd2f4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ad92b93069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ad92b93069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d92b93069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d92b93069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b7d9dd2f4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b7d9dd2f4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ad92b93069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ad92b93069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b7d9dd2f45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b7d9dd2f4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b7d9dd2f45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b7d9dd2f45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5e202ae06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5e202ae0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You’re probably lying about homelessness, but that’s okay, because it’s not your fault.</a:t>
            </a:r>
            <a:endParaRPr/>
          </a:p>
          <a:p>
            <a:pPr marL="0" lvl="0" indent="0" algn="l" rtl="0">
              <a:spcBef>
                <a:spcPts val="0"/>
              </a:spcBef>
              <a:spcAft>
                <a:spcPts val="0"/>
              </a:spcAft>
              <a:buNone/>
            </a:pPr>
            <a:endParaRPr/>
          </a:p>
          <a:p>
            <a:pPr marL="0" lvl="0" indent="0" algn="l" rtl="0">
              <a:spcBef>
                <a:spcPts val="0"/>
              </a:spcBef>
              <a:spcAft>
                <a:spcPts val="0"/>
              </a:spcAft>
              <a:buNone/>
            </a:pPr>
            <a:r>
              <a:rPr lang="en"/>
              <a:t>Homelessness is complicated! And it’s hard to make a definitive statement about it that’s 100% right. In fact, since you sat down in this room, the number of people experiencing homelessness in Canada has probably changed.</a:t>
            </a:r>
            <a:endParaRPr/>
          </a:p>
          <a:p>
            <a:pPr marL="0" lvl="0" indent="0" algn="l" rtl="0">
              <a:spcBef>
                <a:spcPts val="0"/>
              </a:spcBef>
              <a:spcAft>
                <a:spcPts val="0"/>
              </a:spcAft>
              <a:buNone/>
            </a:pPr>
            <a:endParaRPr/>
          </a:p>
          <a:p>
            <a:pPr marL="0" lvl="0" indent="0" algn="l" rtl="0">
              <a:spcBef>
                <a:spcPts val="0"/>
              </a:spcBef>
              <a:spcAft>
                <a:spcPts val="0"/>
              </a:spcAft>
              <a:buNone/>
            </a:pPr>
            <a:r>
              <a:rPr lang="en"/>
              <a:t>In this presentation, I am going to show how both 20% and 60% of homeless people were experiencing chronic homelessness.</a:t>
            </a:r>
            <a:endParaRPr/>
          </a:p>
          <a:p>
            <a:pPr marL="0" lvl="0" indent="0" algn="l" rtl="0">
              <a:spcBef>
                <a:spcPts val="0"/>
              </a:spcBef>
              <a:spcAft>
                <a:spcPts val="0"/>
              </a:spcAft>
              <a:buNone/>
            </a:pPr>
            <a:endParaRPr/>
          </a:p>
          <a:p>
            <a:pPr marL="0" lvl="0" indent="0" algn="l" rtl="0">
              <a:spcBef>
                <a:spcPts val="0"/>
              </a:spcBef>
              <a:spcAft>
                <a:spcPts val="0"/>
              </a:spcAft>
              <a:buNone/>
            </a:pPr>
            <a:r>
              <a:rPr lang="en"/>
              <a:t>I’m also going to show how both 6 months and 2 weeks is the average length of time people spend being homeless.</a:t>
            </a:r>
            <a:endParaRPr/>
          </a:p>
          <a:p>
            <a:pPr marL="0" lvl="0" indent="0" algn="l" rtl="0">
              <a:spcBef>
                <a:spcPts val="0"/>
              </a:spcBef>
              <a:spcAft>
                <a:spcPts val="0"/>
              </a:spcAft>
              <a:buNone/>
            </a:pPr>
            <a:endParaRPr/>
          </a:p>
          <a:p>
            <a:pPr marL="0" lvl="0" indent="0" algn="l" rtl="0">
              <a:spcBef>
                <a:spcPts val="0"/>
              </a:spcBef>
              <a:spcAft>
                <a:spcPts val="0"/>
              </a:spcAft>
              <a:buNone/>
            </a:pPr>
            <a:r>
              <a:rPr lang="en"/>
              <a:t>Confused? I’m not surprised.</a:t>
            </a:r>
            <a:endParaRPr/>
          </a:p>
          <a:p>
            <a:pPr marL="0" lvl="0" indent="0" algn="l" rtl="0">
              <a:spcBef>
                <a:spcPts val="0"/>
              </a:spcBef>
              <a:spcAft>
                <a:spcPts val="0"/>
              </a:spcAft>
              <a:buNone/>
            </a:pPr>
            <a:endParaRPr/>
          </a:p>
          <a:p>
            <a:pPr marL="0" lvl="0" indent="0" algn="l" rtl="0">
              <a:spcBef>
                <a:spcPts val="0"/>
              </a:spcBef>
              <a:spcAft>
                <a:spcPts val="0"/>
              </a:spcAft>
              <a:buNone/>
            </a:pPr>
            <a:r>
              <a:rPr lang="en"/>
              <a:t>I’ve heard us data people referred to as wizards, magicians. And you know how they say a magician never reveals her tricks? Well today you’re in for a special treat.</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a81200f315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a81200f31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1441154cf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1441154cf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ad92b9306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ad92b9306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e898ef716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e898ef71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1441154cf8_1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1441154cf8_1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ad92b93069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ad92b93069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ad92b93069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ad92b93069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ad92b93069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ad92b93069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b7d9dd2f45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b7d9dd2f45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935e63b3b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2935e63b3b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5e202ae06a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5e202ae06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Today, I will present to you 3 methods to obfuscate and confuse your audience.</a:t>
            </a:r>
            <a:endParaRPr/>
          </a:p>
          <a:p>
            <a:pPr marL="0" lvl="0" indent="0" algn="l" rtl="0">
              <a:spcBef>
                <a:spcPts val="0"/>
              </a:spcBef>
              <a:spcAft>
                <a:spcPts val="0"/>
              </a:spcAft>
              <a:buNone/>
            </a:pPr>
            <a:endParaRPr/>
          </a:p>
          <a:p>
            <a:pPr marL="0" lvl="0" indent="0" algn="l" rtl="0">
              <a:spcBef>
                <a:spcPts val="0"/>
              </a:spcBef>
              <a:spcAft>
                <a:spcPts val="0"/>
              </a:spcAft>
              <a:buNone/>
            </a:pPr>
            <a:r>
              <a:rPr lang="en"/>
              <a:t>I present them so that you can learn these tricks, and start to recognize them both in your own work, in the media, and maybe even at this very conference.</a:t>
            </a:r>
            <a:endParaRPr/>
          </a:p>
          <a:p>
            <a:pPr marL="0" lvl="0" indent="0" algn="l" rtl="0">
              <a:spcBef>
                <a:spcPts val="0"/>
              </a:spcBef>
              <a:spcAft>
                <a:spcPts val="0"/>
              </a:spcAft>
              <a:buNone/>
            </a:pPr>
            <a:endParaRPr/>
          </a:p>
          <a:p>
            <a:pPr marL="0" lvl="0" indent="0" algn="l" rtl="0">
              <a:spcBef>
                <a:spcPts val="0"/>
              </a:spcBef>
              <a:spcAft>
                <a:spcPts val="0"/>
              </a:spcAft>
              <a:buNone/>
            </a:pPr>
            <a:r>
              <a:rPr lang="en"/>
              <a:t>You will learn these techniques not in the hope that you will use them, but in the hope that you will learn from them, allowing you to be able to engage with your data more effectively.</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935e63b3b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2935e63b3b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935e63b3b2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2935e63b3b2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935e63b3b2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2935e63b3b2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ad92b93069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ad92b93069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935e63b3b2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2935e63b3b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935e63b3b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2935e63b3b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b7d9dd2f45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b7d9dd2f45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b7d9dd2f45_0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b7d9dd2f45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b7d9dd2f45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b7d9dd2f45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b7d9dd2f45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b7d9dd2f45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b7d9dd2f45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b7d9dd2f45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b7d9dd2f45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b7d9dd2f45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b7d9dd2f45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b7d9dd2f45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b7d9dd2f45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b7d9dd2f45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b7d9dd2f45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b7d9dd2f45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5e202ae06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25e202ae06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 sure that everyone in this room wants to understand homelessness a little bit better, and to be able to communicate effectively about homelessness to others.</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935e63b3b2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2935e63b3b2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b7d9dd2f45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b7d9dd2f45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b7d9dd2f45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b7d9dd2f45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often have you heard a presentation or read an article that gives you a statistic like this one: “the average age of people experiencing homelessness… was 31 years”? The stat is presented to you on its own as if it is meaningful on its own. But what is it trying to tell you?</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b7d9dd2f45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b7d9dd2f45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b7d9dd2f45_0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b7d9dd2f45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5"/>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6800"/>
              <a:buFont typeface="Questrial"/>
              <a:buNone/>
              <a:defRPr sz="6800">
                <a:latin typeface="Questrial"/>
                <a:ea typeface="Questrial"/>
                <a:cs typeface="Questrial"/>
                <a:sym typeface="Questrial"/>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5" name="Google Shape;15;p2"/>
          <p:cNvPicPr preferRelativeResize="0"/>
          <p:nvPr/>
        </p:nvPicPr>
        <p:blipFill rotWithShape="1">
          <a:blip r:embed="rId2">
            <a:alphaModFix/>
          </a:blip>
          <a:srcRect/>
          <a:stretch/>
        </p:blipFill>
        <p:spPr>
          <a:xfrm>
            <a:off x="6911302" y="3751350"/>
            <a:ext cx="922776" cy="1015050"/>
          </a:xfrm>
          <a:prstGeom prst="rect">
            <a:avLst/>
          </a:prstGeom>
          <a:noFill/>
          <a:ln>
            <a:noFill/>
          </a:ln>
        </p:spPr>
      </p:pic>
      <p:pic>
        <p:nvPicPr>
          <p:cNvPr id="16" name="Google Shape;16;p2"/>
          <p:cNvPicPr preferRelativeResize="0"/>
          <p:nvPr/>
        </p:nvPicPr>
        <p:blipFill rotWithShape="1">
          <a:blip r:embed="rId3">
            <a:alphaModFix/>
          </a:blip>
          <a:srcRect l="9090"/>
          <a:stretch/>
        </p:blipFill>
        <p:spPr>
          <a:xfrm>
            <a:off x="5621439" y="3751335"/>
            <a:ext cx="922775" cy="1015078"/>
          </a:xfrm>
          <a:prstGeom prst="rect">
            <a:avLst/>
          </a:prstGeom>
          <a:noFill/>
          <a:ln>
            <a:noFill/>
          </a:ln>
        </p:spPr>
      </p:pic>
      <p:sp>
        <p:nvSpPr>
          <p:cNvPr id="17" name="Google Shape;17;p2"/>
          <p:cNvSpPr txBox="1"/>
          <p:nvPr/>
        </p:nvSpPr>
        <p:spPr>
          <a:xfrm>
            <a:off x="344275" y="4188625"/>
            <a:ext cx="4910100" cy="577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a:solidFill>
                  <a:schemeClr val="dk2"/>
                </a:solidFill>
                <a:highlight>
                  <a:schemeClr val="lt1"/>
                </a:highlight>
                <a:latin typeface="Georgia"/>
                <a:ea typeface="Georgia"/>
                <a:cs typeface="Georgia"/>
                <a:sym typeface="Georgia"/>
              </a:rPr>
              <a:t>Ali Ryder, MES, RPP</a:t>
            </a:r>
            <a:endParaRPr sz="1800">
              <a:solidFill>
                <a:schemeClr val="dk2"/>
              </a:solidFill>
              <a:highlight>
                <a:schemeClr val="lt1"/>
              </a:highlight>
              <a:latin typeface="Georgia"/>
              <a:ea typeface="Georgia"/>
              <a:cs typeface="Georgia"/>
              <a:sym typeface="Georgia"/>
            </a:endParaRPr>
          </a:p>
          <a:p>
            <a:pPr marL="0" lvl="0" indent="0" algn="l" rtl="0">
              <a:lnSpc>
                <a:spcPct val="115000"/>
              </a:lnSpc>
              <a:spcBef>
                <a:spcPts val="0"/>
              </a:spcBef>
              <a:spcAft>
                <a:spcPts val="0"/>
              </a:spcAft>
              <a:buNone/>
            </a:pPr>
            <a:r>
              <a:rPr lang="en" sz="1800">
                <a:solidFill>
                  <a:schemeClr val="dk2"/>
                </a:solidFill>
                <a:highlight>
                  <a:schemeClr val="lt1"/>
                </a:highlight>
                <a:latin typeface="Georgia"/>
                <a:ea typeface="Georgia"/>
                <a:cs typeface="Georgia"/>
                <a:sym typeface="Georgia"/>
              </a:rPr>
              <a:t>ACRE Consulting</a:t>
            </a:r>
            <a:endParaRPr sz="1800">
              <a:solidFill>
                <a:schemeClr val="dk2"/>
              </a:solidFill>
              <a:highlight>
                <a:schemeClr val="lt1"/>
              </a:highlight>
              <a:latin typeface="Georgia"/>
              <a:ea typeface="Georgia"/>
              <a:cs typeface="Georgia"/>
              <a:sym typeface="Georgi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keaway">
  <p:cSld name="MAIN_POINT_1">
    <p:bg>
      <p:bgPr>
        <a:solidFill>
          <a:schemeClr val="dk1"/>
        </a:solidFill>
        <a:effectLst/>
      </p:bgPr>
    </p:bg>
    <p:spTree>
      <p:nvGrpSpPr>
        <p:cNvPr id="1" name="Shape 51"/>
        <p:cNvGrpSpPr/>
        <p:nvPr/>
      </p:nvGrpSpPr>
      <p:grpSpPr>
        <a:xfrm>
          <a:off x="0" y="0"/>
          <a:ext cx="0" cy="0"/>
          <a:chOff x="0" y="0"/>
          <a:chExt cx="0" cy="0"/>
        </a:xfrm>
      </p:grpSpPr>
      <p:sp>
        <p:nvSpPr>
          <p:cNvPr id="52" name="Google Shape;52;p11"/>
          <p:cNvSpPr txBox="1">
            <a:spLocks noGrp="1"/>
          </p:cNvSpPr>
          <p:nvPr>
            <p:ph type="title"/>
          </p:nvPr>
        </p:nvSpPr>
        <p:spPr>
          <a:xfrm>
            <a:off x="490250" y="1116125"/>
            <a:ext cx="8007900" cy="350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400"/>
              <a:buFont typeface="Georgia"/>
              <a:buNone/>
              <a:defRPr sz="5400" i="1">
                <a:latin typeface="Georgia"/>
                <a:ea typeface="Georgia"/>
                <a:cs typeface="Georgia"/>
                <a:sym typeface="Georgia"/>
              </a:defRPr>
            </a:lvl1pPr>
            <a:lvl2pPr lvl="1" algn="ctr" rtl="0">
              <a:spcBef>
                <a:spcPts val="0"/>
              </a:spcBef>
              <a:spcAft>
                <a:spcPts val="0"/>
              </a:spcAft>
              <a:buSzPts val="5400"/>
              <a:buFont typeface="Georgia"/>
              <a:buNone/>
              <a:defRPr sz="5400" i="1">
                <a:latin typeface="Georgia"/>
                <a:ea typeface="Georgia"/>
                <a:cs typeface="Georgia"/>
                <a:sym typeface="Georgia"/>
              </a:defRPr>
            </a:lvl2pPr>
            <a:lvl3pPr lvl="2" algn="ctr" rtl="0">
              <a:spcBef>
                <a:spcPts val="0"/>
              </a:spcBef>
              <a:spcAft>
                <a:spcPts val="0"/>
              </a:spcAft>
              <a:buSzPts val="5400"/>
              <a:buFont typeface="Georgia"/>
              <a:buNone/>
              <a:defRPr sz="5400" i="1">
                <a:latin typeface="Georgia"/>
                <a:ea typeface="Georgia"/>
                <a:cs typeface="Georgia"/>
                <a:sym typeface="Georgia"/>
              </a:defRPr>
            </a:lvl3pPr>
            <a:lvl4pPr lvl="3" algn="ctr" rtl="0">
              <a:spcBef>
                <a:spcPts val="0"/>
              </a:spcBef>
              <a:spcAft>
                <a:spcPts val="0"/>
              </a:spcAft>
              <a:buSzPts val="5400"/>
              <a:buFont typeface="Georgia"/>
              <a:buNone/>
              <a:defRPr sz="5400" i="1">
                <a:latin typeface="Georgia"/>
                <a:ea typeface="Georgia"/>
                <a:cs typeface="Georgia"/>
                <a:sym typeface="Georgia"/>
              </a:defRPr>
            </a:lvl4pPr>
            <a:lvl5pPr lvl="4" algn="ctr" rtl="0">
              <a:spcBef>
                <a:spcPts val="0"/>
              </a:spcBef>
              <a:spcAft>
                <a:spcPts val="0"/>
              </a:spcAft>
              <a:buSzPts val="5400"/>
              <a:buFont typeface="Georgia"/>
              <a:buNone/>
              <a:defRPr sz="5400" i="1">
                <a:latin typeface="Georgia"/>
                <a:ea typeface="Georgia"/>
                <a:cs typeface="Georgia"/>
                <a:sym typeface="Georgia"/>
              </a:defRPr>
            </a:lvl5pPr>
            <a:lvl6pPr lvl="5" algn="ctr" rtl="0">
              <a:spcBef>
                <a:spcPts val="0"/>
              </a:spcBef>
              <a:spcAft>
                <a:spcPts val="0"/>
              </a:spcAft>
              <a:buSzPts val="5400"/>
              <a:buFont typeface="Georgia"/>
              <a:buNone/>
              <a:defRPr sz="5400" i="1">
                <a:latin typeface="Georgia"/>
                <a:ea typeface="Georgia"/>
                <a:cs typeface="Georgia"/>
                <a:sym typeface="Georgia"/>
              </a:defRPr>
            </a:lvl6pPr>
            <a:lvl7pPr lvl="6" algn="ctr" rtl="0">
              <a:spcBef>
                <a:spcPts val="0"/>
              </a:spcBef>
              <a:spcAft>
                <a:spcPts val="0"/>
              </a:spcAft>
              <a:buSzPts val="5400"/>
              <a:buFont typeface="Georgia"/>
              <a:buNone/>
              <a:defRPr sz="5400" i="1">
                <a:latin typeface="Georgia"/>
                <a:ea typeface="Georgia"/>
                <a:cs typeface="Georgia"/>
                <a:sym typeface="Georgia"/>
              </a:defRPr>
            </a:lvl7pPr>
            <a:lvl8pPr lvl="7" algn="ctr" rtl="0">
              <a:spcBef>
                <a:spcPts val="0"/>
              </a:spcBef>
              <a:spcAft>
                <a:spcPts val="0"/>
              </a:spcAft>
              <a:buSzPts val="5400"/>
              <a:buFont typeface="Georgia"/>
              <a:buNone/>
              <a:defRPr sz="5400" i="1">
                <a:latin typeface="Georgia"/>
                <a:ea typeface="Georgia"/>
                <a:cs typeface="Georgia"/>
                <a:sym typeface="Georgia"/>
              </a:defRPr>
            </a:lvl8pPr>
            <a:lvl9pPr lvl="8" algn="ctr" rtl="0">
              <a:spcBef>
                <a:spcPts val="0"/>
              </a:spcBef>
              <a:spcAft>
                <a:spcPts val="0"/>
              </a:spcAft>
              <a:buSzPts val="5400"/>
              <a:buFont typeface="Georgia"/>
              <a:buNone/>
              <a:defRPr sz="5400" i="1">
                <a:latin typeface="Georgia"/>
                <a:ea typeface="Georgia"/>
                <a:cs typeface="Georgia"/>
                <a:sym typeface="Georgia"/>
              </a:defRPr>
            </a:lvl9pPr>
          </a:lstStyle>
          <a:p>
            <a:endParaRPr/>
          </a:p>
        </p:txBody>
      </p:sp>
      <p:sp>
        <p:nvSpPr>
          <p:cNvPr id="53" name="Google Shape;53;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54" name="Google Shape;54;p11"/>
          <p:cNvSpPr txBox="1">
            <a:spLocks noGrp="1"/>
          </p:cNvSpPr>
          <p:nvPr>
            <p:ph type="title" idx="2"/>
          </p:nvPr>
        </p:nvSpPr>
        <p:spPr>
          <a:xfrm>
            <a:off x="311700" y="445025"/>
            <a:ext cx="85206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Georgia"/>
              <a:buNone/>
              <a:defRPr i="1">
                <a:highlight>
                  <a:schemeClr val="lt1"/>
                </a:highlight>
                <a:latin typeface="Georgia"/>
                <a:ea typeface="Georgia"/>
                <a:cs typeface="Georgia"/>
                <a:sym typeface="Georgia"/>
              </a:defRPr>
            </a:lvl1pPr>
            <a:lvl2pPr lvl="1" algn="ctr" rtl="0">
              <a:spcBef>
                <a:spcPts val="0"/>
              </a:spcBef>
              <a:spcAft>
                <a:spcPts val="0"/>
              </a:spcAft>
              <a:buSzPts val="3000"/>
              <a:buFont typeface="Georgia"/>
              <a:buNone/>
              <a:defRPr i="1">
                <a:highlight>
                  <a:schemeClr val="lt1"/>
                </a:highlight>
                <a:latin typeface="Georgia"/>
                <a:ea typeface="Georgia"/>
                <a:cs typeface="Georgia"/>
                <a:sym typeface="Georgia"/>
              </a:defRPr>
            </a:lvl2pPr>
            <a:lvl3pPr lvl="2" algn="ctr" rtl="0">
              <a:spcBef>
                <a:spcPts val="0"/>
              </a:spcBef>
              <a:spcAft>
                <a:spcPts val="0"/>
              </a:spcAft>
              <a:buSzPts val="3000"/>
              <a:buFont typeface="Georgia"/>
              <a:buNone/>
              <a:defRPr i="1">
                <a:highlight>
                  <a:schemeClr val="lt1"/>
                </a:highlight>
                <a:latin typeface="Georgia"/>
                <a:ea typeface="Georgia"/>
                <a:cs typeface="Georgia"/>
                <a:sym typeface="Georgia"/>
              </a:defRPr>
            </a:lvl3pPr>
            <a:lvl4pPr lvl="3" algn="ctr" rtl="0">
              <a:spcBef>
                <a:spcPts val="0"/>
              </a:spcBef>
              <a:spcAft>
                <a:spcPts val="0"/>
              </a:spcAft>
              <a:buSzPts val="3000"/>
              <a:buFont typeface="Georgia"/>
              <a:buNone/>
              <a:defRPr i="1">
                <a:highlight>
                  <a:schemeClr val="lt1"/>
                </a:highlight>
                <a:latin typeface="Georgia"/>
                <a:ea typeface="Georgia"/>
                <a:cs typeface="Georgia"/>
                <a:sym typeface="Georgia"/>
              </a:defRPr>
            </a:lvl4pPr>
            <a:lvl5pPr lvl="4" algn="ctr" rtl="0">
              <a:spcBef>
                <a:spcPts val="0"/>
              </a:spcBef>
              <a:spcAft>
                <a:spcPts val="0"/>
              </a:spcAft>
              <a:buSzPts val="3000"/>
              <a:buFont typeface="Georgia"/>
              <a:buNone/>
              <a:defRPr i="1">
                <a:highlight>
                  <a:schemeClr val="lt1"/>
                </a:highlight>
                <a:latin typeface="Georgia"/>
                <a:ea typeface="Georgia"/>
                <a:cs typeface="Georgia"/>
                <a:sym typeface="Georgia"/>
              </a:defRPr>
            </a:lvl5pPr>
            <a:lvl6pPr lvl="5" algn="ctr" rtl="0">
              <a:spcBef>
                <a:spcPts val="0"/>
              </a:spcBef>
              <a:spcAft>
                <a:spcPts val="0"/>
              </a:spcAft>
              <a:buSzPts val="3000"/>
              <a:buFont typeface="Georgia"/>
              <a:buNone/>
              <a:defRPr i="1">
                <a:highlight>
                  <a:schemeClr val="lt1"/>
                </a:highlight>
                <a:latin typeface="Georgia"/>
                <a:ea typeface="Georgia"/>
                <a:cs typeface="Georgia"/>
                <a:sym typeface="Georgia"/>
              </a:defRPr>
            </a:lvl6pPr>
            <a:lvl7pPr lvl="6" algn="ctr" rtl="0">
              <a:spcBef>
                <a:spcPts val="0"/>
              </a:spcBef>
              <a:spcAft>
                <a:spcPts val="0"/>
              </a:spcAft>
              <a:buSzPts val="3000"/>
              <a:buFont typeface="Georgia"/>
              <a:buNone/>
              <a:defRPr i="1">
                <a:highlight>
                  <a:schemeClr val="lt1"/>
                </a:highlight>
                <a:latin typeface="Georgia"/>
                <a:ea typeface="Georgia"/>
                <a:cs typeface="Georgia"/>
                <a:sym typeface="Georgia"/>
              </a:defRPr>
            </a:lvl7pPr>
            <a:lvl8pPr lvl="7" algn="ctr" rtl="0">
              <a:spcBef>
                <a:spcPts val="0"/>
              </a:spcBef>
              <a:spcAft>
                <a:spcPts val="0"/>
              </a:spcAft>
              <a:buSzPts val="3000"/>
              <a:buFont typeface="Georgia"/>
              <a:buNone/>
              <a:defRPr i="1">
                <a:highlight>
                  <a:schemeClr val="lt1"/>
                </a:highlight>
                <a:latin typeface="Georgia"/>
                <a:ea typeface="Georgia"/>
                <a:cs typeface="Georgia"/>
                <a:sym typeface="Georgia"/>
              </a:defRPr>
            </a:lvl8pPr>
            <a:lvl9pPr lvl="8" algn="ctr" rtl="0">
              <a:spcBef>
                <a:spcPts val="0"/>
              </a:spcBef>
              <a:spcAft>
                <a:spcPts val="0"/>
              </a:spcAft>
              <a:buSzPts val="3000"/>
              <a:buFont typeface="Georgia"/>
              <a:buNone/>
              <a:defRPr i="1">
                <a:highlight>
                  <a:schemeClr val="lt1"/>
                </a:highlight>
                <a:latin typeface="Georgia"/>
                <a:ea typeface="Georgia"/>
                <a:cs typeface="Georgia"/>
                <a:sym typeface="Georgia"/>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p12"/>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 name="Google Shape;57;p12"/>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2"/>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Font typeface="Questrial"/>
              <a:buNone/>
              <a:defRPr sz="4200">
                <a:latin typeface="Questrial"/>
                <a:ea typeface="Questrial"/>
                <a:cs typeface="Questrial"/>
                <a:sym typeface="Questria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9" name="Google Shape;59;p12"/>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0" name="Google Shape;60;p12"/>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highlight>
                  <a:schemeClr val="lt1"/>
                </a:highlight>
              </a:defRPr>
            </a:lvl1pPr>
            <a:lvl2pPr marL="914400" lvl="1" indent="-317500">
              <a:spcBef>
                <a:spcPts val="1600"/>
              </a:spcBef>
              <a:spcAft>
                <a:spcPts val="0"/>
              </a:spcAft>
              <a:buSzPts val="1400"/>
              <a:buChar char="○"/>
              <a:defRPr>
                <a:highlight>
                  <a:schemeClr val="lt1"/>
                </a:highlight>
              </a:defRPr>
            </a:lvl2pPr>
            <a:lvl3pPr marL="1371600" lvl="2" indent="-317500">
              <a:spcBef>
                <a:spcPts val="1600"/>
              </a:spcBef>
              <a:spcAft>
                <a:spcPts val="0"/>
              </a:spcAft>
              <a:buSzPts val="1400"/>
              <a:buChar char="■"/>
              <a:defRPr>
                <a:highlight>
                  <a:schemeClr val="lt1"/>
                </a:highlight>
              </a:defRPr>
            </a:lvl3pPr>
            <a:lvl4pPr marL="1828800" lvl="3" indent="-317500">
              <a:spcBef>
                <a:spcPts val="1600"/>
              </a:spcBef>
              <a:spcAft>
                <a:spcPts val="0"/>
              </a:spcAft>
              <a:buSzPts val="1400"/>
              <a:buChar char="●"/>
              <a:defRPr>
                <a:highlight>
                  <a:schemeClr val="lt1"/>
                </a:highlight>
              </a:defRPr>
            </a:lvl4pPr>
            <a:lvl5pPr marL="2286000" lvl="4" indent="-317500">
              <a:spcBef>
                <a:spcPts val="1600"/>
              </a:spcBef>
              <a:spcAft>
                <a:spcPts val="0"/>
              </a:spcAft>
              <a:buSzPts val="1400"/>
              <a:buChar char="○"/>
              <a:defRPr>
                <a:highlight>
                  <a:schemeClr val="lt1"/>
                </a:highlight>
              </a:defRPr>
            </a:lvl5pPr>
            <a:lvl6pPr marL="2743200" lvl="5" indent="-317500">
              <a:spcBef>
                <a:spcPts val="1600"/>
              </a:spcBef>
              <a:spcAft>
                <a:spcPts val="0"/>
              </a:spcAft>
              <a:buSzPts val="1400"/>
              <a:buChar char="■"/>
              <a:defRPr>
                <a:highlight>
                  <a:schemeClr val="lt1"/>
                </a:highlight>
              </a:defRPr>
            </a:lvl6pPr>
            <a:lvl7pPr marL="3200400" lvl="6" indent="-317500">
              <a:spcBef>
                <a:spcPts val="1600"/>
              </a:spcBef>
              <a:spcAft>
                <a:spcPts val="0"/>
              </a:spcAft>
              <a:buSzPts val="1400"/>
              <a:buChar char="●"/>
              <a:defRPr>
                <a:highlight>
                  <a:schemeClr val="lt1"/>
                </a:highlight>
              </a:defRPr>
            </a:lvl7pPr>
            <a:lvl8pPr marL="3657600" lvl="7" indent="-317500">
              <a:spcBef>
                <a:spcPts val="1600"/>
              </a:spcBef>
              <a:spcAft>
                <a:spcPts val="0"/>
              </a:spcAft>
              <a:buSzPts val="1400"/>
              <a:buChar char="○"/>
              <a:defRPr>
                <a:highlight>
                  <a:schemeClr val="lt1"/>
                </a:highlight>
              </a:defRPr>
            </a:lvl8pPr>
            <a:lvl9pPr marL="4114800" lvl="8" indent="-317500">
              <a:spcBef>
                <a:spcPts val="1600"/>
              </a:spcBef>
              <a:spcAft>
                <a:spcPts val="1600"/>
              </a:spcAft>
              <a:buSzPts val="1400"/>
              <a:buChar char="■"/>
              <a:defRPr>
                <a:highlight>
                  <a:schemeClr val="lt1"/>
                </a:highlight>
              </a:defRPr>
            </a:lvl9pPr>
          </a:lstStyle>
          <a:p>
            <a:endParaRPr/>
          </a:p>
        </p:txBody>
      </p:sp>
      <p:sp>
        <p:nvSpPr>
          <p:cNvPr id="61" name="Google Shape;61;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1">
    <p:spTree>
      <p:nvGrpSpPr>
        <p:cNvPr id="1" name="Shape 62"/>
        <p:cNvGrpSpPr/>
        <p:nvPr/>
      </p:nvGrpSpPr>
      <p:grpSpPr>
        <a:xfrm>
          <a:off x="0" y="0"/>
          <a:ext cx="0" cy="0"/>
          <a:chOff x="0" y="0"/>
          <a:chExt cx="0" cy="0"/>
        </a:xfrm>
      </p:grpSpPr>
      <p:sp>
        <p:nvSpPr>
          <p:cNvPr id="63" name="Google Shape;63;p13"/>
          <p:cNvSpPr/>
          <p:nvPr/>
        </p:nvSpPr>
        <p:spPr>
          <a:xfrm>
            <a:off x="4572000" y="-75"/>
            <a:ext cx="45720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4200"/>
              <a:buFont typeface="Questrial"/>
              <a:buNone/>
              <a:defRPr sz="4200">
                <a:solidFill>
                  <a:schemeClr val="accent2"/>
                </a:solidFill>
                <a:latin typeface="Questrial"/>
                <a:ea typeface="Questrial"/>
                <a:cs typeface="Questrial"/>
                <a:sym typeface="Questrial"/>
              </a:defRPr>
            </a:lvl1pPr>
            <a:lvl2pPr lvl="1" algn="ctr" rtl="0">
              <a:spcBef>
                <a:spcPts val="0"/>
              </a:spcBef>
              <a:spcAft>
                <a:spcPts val="0"/>
              </a:spcAft>
              <a:buClr>
                <a:schemeClr val="lt1"/>
              </a:buClr>
              <a:buSzPts val="4200"/>
              <a:buNone/>
              <a:defRPr sz="4200">
                <a:solidFill>
                  <a:schemeClr val="lt1"/>
                </a:solidFill>
                <a:highlight>
                  <a:schemeClr val="accent2"/>
                </a:highlight>
              </a:defRPr>
            </a:lvl2pPr>
            <a:lvl3pPr lvl="2" algn="ctr" rtl="0">
              <a:spcBef>
                <a:spcPts val="0"/>
              </a:spcBef>
              <a:spcAft>
                <a:spcPts val="0"/>
              </a:spcAft>
              <a:buClr>
                <a:schemeClr val="lt1"/>
              </a:buClr>
              <a:buSzPts val="4200"/>
              <a:buNone/>
              <a:defRPr sz="4200">
                <a:solidFill>
                  <a:schemeClr val="lt1"/>
                </a:solidFill>
                <a:highlight>
                  <a:schemeClr val="accent2"/>
                </a:highlight>
              </a:defRPr>
            </a:lvl3pPr>
            <a:lvl4pPr lvl="3" algn="ctr" rtl="0">
              <a:spcBef>
                <a:spcPts val="0"/>
              </a:spcBef>
              <a:spcAft>
                <a:spcPts val="0"/>
              </a:spcAft>
              <a:buClr>
                <a:schemeClr val="lt1"/>
              </a:buClr>
              <a:buSzPts val="4200"/>
              <a:buNone/>
              <a:defRPr sz="4200">
                <a:solidFill>
                  <a:schemeClr val="lt1"/>
                </a:solidFill>
                <a:highlight>
                  <a:schemeClr val="accent2"/>
                </a:highlight>
              </a:defRPr>
            </a:lvl4pPr>
            <a:lvl5pPr lvl="4" algn="ctr" rtl="0">
              <a:spcBef>
                <a:spcPts val="0"/>
              </a:spcBef>
              <a:spcAft>
                <a:spcPts val="0"/>
              </a:spcAft>
              <a:buClr>
                <a:schemeClr val="lt1"/>
              </a:buClr>
              <a:buSzPts val="4200"/>
              <a:buNone/>
              <a:defRPr sz="4200">
                <a:solidFill>
                  <a:schemeClr val="lt1"/>
                </a:solidFill>
                <a:highlight>
                  <a:schemeClr val="accent2"/>
                </a:highlight>
              </a:defRPr>
            </a:lvl5pPr>
            <a:lvl6pPr lvl="5" algn="ctr" rtl="0">
              <a:spcBef>
                <a:spcPts val="0"/>
              </a:spcBef>
              <a:spcAft>
                <a:spcPts val="0"/>
              </a:spcAft>
              <a:buClr>
                <a:schemeClr val="lt1"/>
              </a:buClr>
              <a:buSzPts val="4200"/>
              <a:buNone/>
              <a:defRPr sz="4200">
                <a:solidFill>
                  <a:schemeClr val="lt1"/>
                </a:solidFill>
                <a:highlight>
                  <a:schemeClr val="accent2"/>
                </a:highlight>
              </a:defRPr>
            </a:lvl6pPr>
            <a:lvl7pPr lvl="6" algn="ctr" rtl="0">
              <a:spcBef>
                <a:spcPts val="0"/>
              </a:spcBef>
              <a:spcAft>
                <a:spcPts val="0"/>
              </a:spcAft>
              <a:buClr>
                <a:schemeClr val="lt1"/>
              </a:buClr>
              <a:buSzPts val="4200"/>
              <a:buNone/>
              <a:defRPr sz="4200">
                <a:solidFill>
                  <a:schemeClr val="lt1"/>
                </a:solidFill>
                <a:highlight>
                  <a:schemeClr val="accent2"/>
                </a:highlight>
              </a:defRPr>
            </a:lvl7pPr>
            <a:lvl8pPr lvl="7" algn="ctr" rtl="0">
              <a:spcBef>
                <a:spcPts val="0"/>
              </a:spcBef>
              <a:spcAft>
                <a:spcPts val="0"/>
              </a:spcAft>
              <a:buClr>
                <a:schemeClr val="lt1"/>
              </a:buClr>
              <a:buSzPts val="4200"/>
              <a:buNone/>
              <a:defRPr sz="4200">
                <a:solidFill>
                  <a:schemeClr val="lt1"/>
                </a:solidFill>
                <a:highlight>
                  <a:schemeClr val="accent2"/>
                </a:highlight>
              </a:defRPr>
            </a:lvl8pPr>
            <a:lvl9pPr lvl="8" algn="ctr" rtl="0">
              <a:spcBef>
                <a:spcPts val="0"/>
              </a:spcBef>
              <a:spcAft>
                <a:spcPts val="0"/>
              </a:spcAft>
              <a:buClr>
                <a:schemeClr val="lt1"/>
              </a:buClr>
              <a:buSzPts val="4200"/>
              <a:buNone/>
              <a:defRPr sz="4200">
                <a:solidFill>
                  <a:schemeClr val="lt1"/>
                </a:solidFill>
                <a:highlight>
                  <a:schemeClr val="accent2"/>
                </a:highlight>
              </a:defRPr>
            </a:lvl9pPr>
          </a:lstStyle>
          <a:p>
            <a:endParaRPr/>
          </a:p>
        </p:txBody>
      </p:sp>
      <p:sp>
        <p:nvSpPr>
          <p:cNvPr id="65" name="Google Shape;65;p13"/>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i="1"/>
            </a:lvl1pPr>
            <a:lvl2pPr lvl="1" algn="ctr" rtl="0">
              <a:lnSpc>
                <a:spcPct val="100000"/>
              </a:lnSpc>
              <a:spcBef>
                <a:spcPts val="0"/>
              </a:spcBef>
              <a:spcAft>
                <a:spcPts val="0"/>
              </a:spcAft>
              <a:buSzPts val="2100"/>
              <a:buNone/>
              <a:defRPr sz="2100" i="1"/>
            </a:lvl2pPr>
            <a:lvl3pPr lvl="2" algn="ctr" rtl="0">
              <a:lnSpc>
                <a:spcPct val="100000"/>
              </a:lnSpc>
              <a:spcBef>
                <a:spcPts val="0"/>
              </a:spcBef>
              <a:spcAft>
                <a:spcPts val="0"/>
              </a:spcAft>
              <a:buSzPts val="2100"/>
              <a:buNone/>
              <a:defRPr sz="2100" i="1"/>
            </a:lvl3pPr>
            <a:lvl4pPr lvl="3" algn="ctr" rtl="0">
              <a:lnSpc>
                <a:spcPct val="100000"/>
              </a:lnSpc>
              <a:spcBef>
                <a:spcPts val="0"/>
              </a:spcBef>
              <a:spcAft>
                <a:spcPts val="0"/>
              </a:spcAft>
              <a:buSzPts val="2100"/>
              <a:buNone/>
              <a:defRPr sz="2100" i="1"/>
            </a:lvl4pPr>
            <a:lvl5pPr lvl="4" algn="ctr" rtl="0">
              <a:lnSpc>
                <a:spcPct val="100000"/>
              </a:lnSpc>
              <a:spcBef>
                <a:spcPts val="0"/>
              </a:spcBef>
              <a:spcAft>
                <a:spcPts val="0"/>
              </a:spcAft>
              <a:buSzPts val="2100"/>
              <a:buNone/>
              <a:defRPr sz="2100" i="1"/>
            </a:lvl5pPr>
            <a:lvl6pPr lvl="5" algn="ctr" rtl="0">
              <a:lnSpc>
                <a:spcPct val="100000"/>
              </a:lnSpc>
              <a:spcBef>
                <a:spcPts val="0"/>
              </a:spcBef>
              <a:spcAft>
                <a:spcPts val="0"/>
              </a:spcAft>
              <a:buSzPts val="2100"/>
              <a:buNone/>
              <a:defRPr sz="2100" i="1"/>
            </a:lvl6pPr>
            <a:lvl7pPr lvl="6" algn="ctr" rtl="0">
              <a:lnSpc>
                <a:spcPct val="100000"/>
              </a:lnSpc>
              <a:spcBef>
                <a:spcPts val="0"/>
              </a:spcBef>
              <a:spcAft>
                <a:spcPts val="0"/>
              </a:spcAft>
              <a:buSzPts val="2100"/>
              <a:buNone/>
              <a:defRPr sz="2100" i="1"/>
            </a:lvl7pPr>
            <a:lvl8pPr lvl="7" algn="ctr" rtl="0">
              <a:lnSpc>
                <a:spcPct val="100000"/>
              </a:lnSpc>
              <a:spcBef>
                <a:spcPts val="0"/>
              </a:spcBef>
              <a:spcAft>
                <a:spcPts val="0"/>
              </a:spcAft>
              <a:buSzPts val="2100"/>
              <a:buNone/>
              <a:defRPr sz="2100" i="1"/>
            </a:lvl8pPr>
            <a:lvl9pPr lvl="8" algn="ctr" rtl="0">
              <a:lnSpc>
                <a:spcPct val="100000"/>
              </a:lnSpc>
              <a:spcBef>
                <a:spcPts val="0"/>
              </a:spcBef>
              <a:spcAft>
                <a:spcPts val="0"/>
              </a:spcAft>
              <a:buSzPts val="2100"/>
              <a:buNone/>
              <a:defRPr sz="2100" i="1"/>
            </a:lvl9pPr>
          </a:lstStyle>
          <a:p>
            <a:endParaRPr/>
          </a:p>
        </p:txBody>
      </p:sp>
      <p:sp>
        <p:nvSpPr>
          <p:cNvPr id="66" name="Google Shape;66;p1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7" name="Google Shape;67;p13"/>
          <p:cNvSpPr txBox="1">
            <a:spLocks noGrp="1"/>
          </p:cNvSpPr>
          <p:nvPr>
            <p:ph type="subTitle" idx="2"/>
          </p:nvPr>
        </p:nvSpPr>
        <p:spPr>
          <a:xfrm>
            <a:off x="4835400" y="665826"/>
            <a:ext cx="4045200" cy="4023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3600"/>
              <a:buFont typeface="Questrial"/>
              <a:buNone/>
              <a:defRPr sz="3600">
                <a:solidFill>
                  <a:schemeClr val="lt1"/>
                </a:solidFill>
                <a:latin typeface="Questrial"/>
                <a:ea typeface="Questrial"/>
                <a:cs typeface="Questrial"/>
                <a:sym typeface="Questrial"/>
              </a:defRPr>
            </a:lvl1pPr>
            <a:lvl2pPr lvl="1" algn="ctr" rtl="0">
              <a:lnSpc>
                <a:spcPct val="100000"/>
              </a:lnSpc>
              <a:spcBef>
                <a:spcPts val="0"/>
              </a:spcBef>
              <a:spcAft>
                <a:spcPts val="0"/>
              </a:spcAft>
              <a:buClr>
                <a:schemeClr val="lt1"/>
              </a:buClr>
              <a:buSzPts val="3600"/>
              <a:buFont typeface="Questrial"/>
              <a:buNone/>
              <a:defRPr sz="3600">
                <a:solidFill>
                  <a:schemeClr val="lt1"/>
                </a:solidFill>
                <a:latin typeface="Questrial"/>
                <a:ea typeface="Questrial"/>
                <a:cs typeface="Questrial"/>
                <a:sym typeface="Questrial"/>
              </a:defRPr>
            </a:lvl2pPr>
            <a:lvl3pPr lvl="2" algn="ctr" rtl="0">
              <a:lnSpc>
                <a:spcPct val="100000"/>
              </a:lnSpc>
              <a:spcBef>
                <a:spcPts val="0"/>
              </a:spcBef>
              <a:spcAft>
                <a:spcPts val="0"/>
              </a:spcAft>
              <a:buClr>
                <a:schemeClr val="lt1"/>
              </a:buClr>
              <a:buSzPts val="3600"/>
              <a:buFont typeface="Questrial"/>
              <a:buNone/>
              <a:defRPr sz="3600">
                <a:solidFill>
                  <a:schemeClr val="lt1"/>
                </a:solidFill>
                <a:latin typeface="Questrial"/>
                <a:ea typeface="Questrial"/>
                <a:cs typeface="Questrial"/>
                <a:sym typeface="Questrial"/>
              </a:defRPr>
            </a:lvl3pPr>
            <a:lvl4pPr lvl="3" algn="ctr" rtl="0">
              <a:lnSpc>
                <a:spcPct val="100000"/>
              </a:lnSpc>
              <a:spcBef>
                <a:spcPts val="0"/>
              </a:spcBef>
              <a:spcAft>
                <a:spcPts val="0"/>
              </a:spcAft>
              <a:buClr>
                <a:schemeClr val="lt1"/>
              </a:buClr>
              <a:buSzPts val="3600"/>
              <a:buFont typeface="Questrial"/>
              <a:buNone/>
              <a:defRPr sz="3600">
                <a:solidFill>
                  <a:schemeClr val="lt1"/>
                </a:solidFill>
                <a:latin typeface="Questrial"/>
                <a:ea typeface="Questrial"/>
                <a:cs typeface="Questrial"/>
                <a:sym typeface="Questrial"/>
              </a:defRPr>
            </a:lvl4pPr>
            <a:lvl5pPr lvl="4" algn="ctr" rtl="0">
              <a:lnSpc>
                <a:spcPct val="100000"/>
              </a:lnSpc>
              <a:spcBef>
                <a:spcPts val="0"/>
              </a:spcBef>
              <a:spcAft>
                <a:spcPts val="0"/>
              </a:spcAft>
              <a:buClr>
                <a:schemeClr val="lt1"/>
              </a:buClr>
              <a:buSzPts val="3600"/>
              <a:buFont typeface="Questrial"/>
              <a:buNone/>
              <a:defRPr sz="3600">
                <a:solidFill>
                  <a:schemeClr val="lt1"/>
                </a:solidFill>
                <a:latin typeface="Questrial"/>
                <a:ea typeface="Questrial"/>
                <a:cs typeface="Questrial"/>
                <a:sym typeface="Questrial"/>
              </a:defRPr>
            </a:lvl5pPr>
            <a:lvl6pPr lvl="5" algn="ctr" rtl="0">
              <a:lnSpc>
                <a:spcPct val="100000"/>
              </a:lnSpc>
              <a:spcBef>
                <a:spcPts val="0"/>
              </a:spcBef>
              <a:spcAft>
                <a:spcPts val="0"/>
              </a:spcAft>
              <a:buClr>
                <a:schemeClr val="lt1"/>
              </a:buClr>
              <a:buSzPts val="3600"/>
              <a:buFont typeface="Questrial"/>
              <a:buNone/>
              <a:defRPr sz="3600">
                <a:solidFill>
                  <a:schemeClr val="lt1"/>
                </a:solidFill>
                <a:latin typeface="Questrial"/>
                <a:ea typeface="Questrial"/>
                <a:cs typeface="Questrial"/>
                <a:sym typeface="Questrial"/>
              </a:defRPr>
            </a:lvl6pPr>
            <a:lvl7pPr lvl="6" algn="ctr" rtl="0">
              <a:lnSpc>
                <a:spcPct val="100000"/>
              </a:lnSpc>
              <a:spcBef>
                <a:spcPts val="0"/>
              </a:spcBef>
              <a:spcAft>
                <a:spcPts val="0"/>
              </a:spcAft>
              <a:buClr>
                <a:schemeClr val="lt1"/>
              </a:buClr>
              <a:buSzPts val="3600"/>
              <a:buFont typeface="Questrial"/>
              <a:buNone/>
              <a:defRPr sz="3600">
                <a:solidFill>
                  <a:schemeClr val="lt1"/>
                </a:solidFill>
                <a:latin typeface="Questrial"/>
                <a:ea typeface="Questrial"/>
                <a:cs typeface="Questrial"/>
                <a:sym typeface="Questrial"/>
              </a:defRPr>
            </a:lvl7pPr>
            <a:lvl8pPr lvl="7" algn="ctr" rtl="0">
              <a:lnSpc>
                <a:spcPct val="100000"/>
              </a:lnSpc>
              <a:spcBef>
                <a:spcPts val="0"/>
              </a:spcBef>
              <a:spcAft>
                <a:spcPts val="0"/>
              </a:spcAft>
              <a:buClr>
                <a:schemeClr val="lt1"/>
              </a:buClr>
              <a:buSzPts val="3600"/>
              <a:buFont typeface="Questrial"/>
              <a:buNone/>
              <a:defRPr sz="3600">
                <a:solidFill>
                  <a:schemeClr val="lt1"/>
                </a:solidFill>
                <a:latin typeface="Questrial"/>
                <a:ea typeface="Questrial"/>
                <a:cs typeface="Questrial"/>
                <a:sym typeface="Questrial"/>
              </a:defRPr>
            </a:lvl8pPr>
            <a:lvl9pPr lvl="8" algn="ctr" rtl="0">
              <a:lnSpc>
                <a:spcPct val="100000"/>
              </a:lnSpc>
              <a:spcBef>
                <a:spcPts val="0"/>
              </a:spcBef>
              <a:spcAft>
                <a:spcPts val="0"/>
              </a:spcAft>
              <a:buClr>
                <a:schemeClr val="lt1"/>
              </a:buClr>
              <a:buSzPts val="3600"/>
              <a:buFont typeface="Questrial"/>
              <a:buNone/>
              <a:defRPr sz="3600">
                <a:solidFill>
                  <a:schemeClr val="lt1"/>
                </a:solidFill>
                <a:latin typeface="Questrial"/>
                <a:ea typeface="Questrial"/>
                <a:cs typeface="Questrial"/>
                <a:sym typeface="Quest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3"/>
        </a:solidFill>
        <a:effectLst/>
      </p:bgPr>
    </p:bg>
    <p:spTree>
      <p:nvGrpSpPr>
        <p:cNvPr id="1" name="Shape 68"/>
        <p:cNvGrpSpPr/>
        <p:nvPr/>
      </p:nvGrpSpPr>
      <p:grpSpPr>
        <a:xfrm>
          <a:off x="0" y="0"/>
          <a:ext cx="0" cy="0"/>
          <a:chOff x="0" y="0"/>
          <a:chExt cx="0" cy="0"/>
        </a:xfrm>
      </p:grpSpPr>
      <p:sp>
        <p:nvSpPr>
          <p:cNvPr id="69" name="Google Shape;69;p14"/>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highlight>
                  <a:schemeClr val="lt1"/>
                </a:highlight>
              </a:defRPr>
            </a:lvl1pPr>
          </a:lstStyle>
          <a:p>
            <a:endParaRPr/>
          </a:p>
        </p:txBody>
      </p:sp>
      <p:sp>
        <p:nvSpPr>
          <p:cNvPr id="70" name="Google Shape;70;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1"/>
        <p:cNvGrpSpPr/>
        <p:nvPr/>
      </p:nvGrpSpPr>
      <p:grpSpPr>
        <a:xfrm>
          <a:off x="0" y="0"/>
          <a:ext cx="0" cy="0"/>
          <a:chOff x="0" y="0"/>
          <a:chExt cx="0" cy="0"/>
        </a:xfrm>
      </p:grpSpPr>
      <p:sp>
        <p:nvSpPr>
          <p:cNvPr id="72" name="Google Shape;72;p15"/>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0"/>
              <a:buFont typeface="Questrial"/>
              <a:buNone/>
              <a:defRPr sz="14000">
                <a:latin typeface="Questrial"/>
                <a:ea typeface="Questrial"/>
                <a:cs typeface="Questrial"/>
                <a:sym typeface="Questrial"/>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73" name="Google Shape;73;p15"/>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highlight>
                  <a:schemeClr val="dk1"/>
                </a:highlight>
              </a:defRPr>
            </a:lvl1pPr>
            <a:lvl2pPr marL="914400" lvl="1" indent="-317500" algn="ctr">
              <a:spcBef>
                <a:spcPts val="1600"/>
              </a:spcBef>
              <a:spcAft>
                <a:spcPts val="0"/>
              </a:spcAft>
              <a:buSzPts val="1400"/>
              <a:buChar char="○"/>
              <a:defRPr>
                <a:highlight>
                  <a:schemeClr val="dk1"/>
                </a:highlight>
              </a:defRPr>
            </a:lvl2pPr>
            <a:lvl3pPr marL="1371600" lvl="2" indent="-317500" algn="ctr">
              <a:spcBef>
                <a:spcPts val="1600"/>
              </a:spcBef>
              <a:spcAft>
                <a:spcPts val="0"/>
              </a:spcAft>
              <a:buSzPts val="1400"/>
              <a:buChar char="■"/>
              <a:defRPr>
                <a:highlight>
                  <a:schemeClr val="dk1"/>
                </a:highlight>
              </a:defRPr>
            </a:lvl3pPr>
            <a:lvl4pPr marL="1828800" lvl="3" indent="-317500" algn="ctr">
              <a:spcBef>
                <a:spcPts val="1600"/>
              </a:spcBef>
              <a:spcAft>
                <a:spcPts val="0"/>
              </a:spcAft>
              <a:buSzPts val="1400"/>
              <a:buChar char="●"/>
              <a:defRPr>
                <a:highlight>
                  <a:schemeClr val="dk1"/>
                </a:highlight>
              </a:defRPr>
            </a:lvl4pPr>
            <a:lvl5pPr marL="2286000" lvl="4" indent="-317500" algn="ctr">
              <a:spcBef>
                <a:spcPts val="1600"/>
              </a:spcBef>
              <a:spcAft>
                <a:spcPts val="0"/>
              </a:spcAft>
              <a:buSzPts val="1400"/>
              <a:buChar char="○"/>
              <a:defRPr>
                <a:highlight>
                  <a:schemeClr val="dk1"/>
                </a:highlight>
              </a:defRPr>
            </a:lvl5pPr>
            <a:lvl6pPr marL="2743200" lvl="5" indent="-317500" algn="ctr">
              <a:spcBef>
                <a:spcPts val="1600"/>
              </a:spcBef>
              <a:spcAft>
                <a:spcPts val="0"/>
              </a:spcAft>
              <a:buSzPts val="1400"/>
              <a:buChar char="■"/>
              <a:defRPr>
                <a:highlight>
                  <a:schemeClr val="dk1"/>
                </a:highlight>
              </a:defRPr>
            </a:lvl6pPr>
            <a:lvl7pPr marL="3200400" lvl="6" indent="-317500" algn="ctr">
              <a:spcBef>
                <a:spcPts val="1600"/>
              </a:spcBef>
              <a:spcAft>
                <a:spcPts val="0"/>
              </a:spcAft>
              <a:buSzPts val="1400"/>
              <a:buChar char="●"/>
              <a:defRPr>
                <a:highlight>
                  <a:schemeClr val="dk1"/>
                </a:highlight>
              </a:defRPr>
            </a:lvl7pPr>
            <a:lvl8pPr marL="3657600" lvl="7" indent="-317500" algn="ctr">
              <a:spcBef>
                <a:spcPts val="1600"/>
              </a:spcBef>
              <a:spcAft>
                <a:spcPts val="0"/>
              </a:spcAft>
              <a:buSzPts val="1400"/>
              <a:buChar char="○"/>
              <a:defRPr>
                <a:highlight>
                  <a:schemeClr val="dk1"/>
                </a:highlight>
              </a:defRPr>
            </a:lvl8pPr>
            <a:lvl9pPr marL="4114800" lvl="8" indent="-317500" algn="ctr">
              <a:spcBef>
                <a:spcPts val="1600"/>
              </a:spcBef>
              <a:spcAft>
                <a:spcPts val="1600"/>
              </a:spcAft>
              <a:buSzPts val="1400"/>
              <a:buChar char="■"/>
              <a:defRPr>
                <a:highlight>
                  <a:schemeClr val="dk1"/>
                </a:highlight>
              </a:defRPr>
            </a:lvl9pPr>
          </a:lstStyle>
          <a:p>
            <a:endParaRPr/>
          </a:p>
        </p:txBody>
      </p:sp>
      <p:sp>
        <p:nvSpPr>
          <p:cNvPr id="74" name="Google Shape;74;p1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18"/>
        <p:cNvGrpSpPr/>
        <p:nvPr/>
      </p:nvGrpSpPr>
      <p:grpSpPr>
        <a:xfrm>
          <a:off x="0" y="0"/>
          <a:ext cx="0" cy="0"/>
          <a:chOff x="0" y="0"/>
          <a:chExt cx="0" cy="0"/>
        </a:xfrm>
      </p:grpSpPr>
      <p:sp>
        <p:nvSpPr>
          <p:cNvPr id="19" name="Google Shape;19;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Font typeface="Questrial"/>
              <a:buNone/>
              <a:defRPr sz="4800">
                <a:latin typeface="Questrial"/>
                <a:ea typeface="Questrial"/>
                <a:cs typeface="Questrial"/>
                <a:sym typeface="Questrial"/>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21" name="Google Shape;21;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Font typeface="Questrial"/>
              <a:buNone/>
              <a:defRPr>
                <a:latin typeface="Questrial"/>
                <a:ea typeface="Questrial"/>
                <a:cs typeface="Questrial"/>
                <a:sym typeface="Questria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5" name="Google Shape;25;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Font typeface="Questrial"/>
              <a:buNone/>
              <a:defRPr>
                <a:latin typeface="Questrial"/>
                <a:ea typeface="Questrial"/>
                <a:cs typeface="Questrial"/>
                <a:sym typeface="Questria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s and two columns">
  <p:cSld name="TITLE_AND_TWO_COLUMNS_1">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Questrial"/>
              <a:buNone/>
              <a:defRPr>
                <a:latin typeface="Questrial"/>
                <a:ea typeface="Questrial"/>
                <a:cs typeface="Questrial"/>
                <a:sym typeface="Questrial"/>
              </a:defRPr>
            </a:lvl1pPr>
            <a:lvl2pPr lvl="1" rtl="0">
              <a:spcBef>
                <a:spcPts val="0"/>
              </a:spcBef>
              <a:spcAft>
                <a:spcPts val="0"/>
              </a:spcAft>
              <a:buSzPts val="3000"/>
              <a:buFont typeface="Questrial"/>
              <a:buNone/>
              <a:defRPr>
                <a:latin typeface="Questrial"/>
                <a:ea typeface="Questrial"/>
                <a:cs typeface="Questrial"/>
                <a:sym typeface="Questrial"/>
              </a:defRPr>
            </a:lvl2pPr>
            <a:lvl3pPr lvl="2" rtl="0">
              <a:spcBef>
                <a:spcPts val="0"/>
              </a:spcBef>
              <a:spcAft>
                <a:spcPts val="0"/>
              </a:spcAft>
              <a:buSzPts val="3000"/>
              <a:buFont typeface="Questrial"/>
              <a:buNone/>
              <a:defRPr>
                <a:latin typeface="Questrial"/>
                <a:ea typeface="Questrial"/>
                <a:cs typeface="Questrial"/>
                <a:sym typeface="Questrial"/>
              </a:defRPr>
            </a:lvl3pPr>
            <a:lvl4pPr lvl="3" rtl="0">
              <a:spcBef>
                <a:spcPts val="0"/>
              </a:spcBef>
              <a:spcAft>
                <a:spcPts val="0"/>
              </a:spcAft>
              <a:buSzPts val="3000"/>
              <a:buFont typeface="Questrial"/>
              <a:buNone/>
              <a:defRPr>
                <a:latin typeface="Questrial"/>
                <a:ea typeface="Questrial"/>
                <a:cs typeface="Questrial"/>
                <a:sym typeface="Questrial"/>
              </a:defRPr>
            </a:lvl4pPr>
            <a:lvl5pPr lvl="4" rtl="0">
              <a:spcBef>
                <a:spcPts val="0"/>
              </a:spcBef>
              <a:spcAft>
                <a:spcPts val="0"/>
              </a:spcAft>
              <a:buSzPts val="3000"/>
              <a:buFont typeface="Questrial"/>
              <a:buNone/>
              <a:defRPr>
                <a:latin typeface="Questrial"/>
                <a:ea typeface="Questrial"/>
                <a:cs typeface="Questrial"/>
                <a:sym typeface="Questrial"/>
              </a:defRPr>
            </a:lvl5pPr>
            <a:lvl6pPr lvl="5" rtl="0">
              <a:spcBef>
                <a:spcPts val="0"/>
              </a:spcBef>
              <a:spcAft>
                <a:spcPts val="0"/>
              </a:spcAft>
              <a:buSzPts val="3000"/>
              <a:buFont typeface="Questrial"/>
              <a:buNone/>
              <a:defRPr>
                <a:latin typeface="Questrial"/>
                <a:ea typeface="Questrial"/>
                <a:cs typeface="Questrial"/>
                <a:sym typeface="Questrial"/>
              </a:defRPr>
            </a:lvl6pPr>
            <a:lvl7pPr lvl="6" rtl="0">
              <a:spcBef>
                <a:spcPts val="0"/>
              </a:spcBef>
              <a:spcAft>
                <a:spcPts val="0"/>
              </a:spcAft>
              <a:buSzPts val="3000"/>
              <a:buFont typeface="Questrial"/>
              <a:buNone/>
              <a:defRPr>
                <a:latin typeface="Questrial"/>
                <a:ea typeface="Questrial"/>
                <a:cs typeface="Questrial"/>
                <a:sym typeface="Questrial"/>
              </a:defRPr>
            </a:lvl7pPr>
            <a:lvl8pPr lvl="7" rtl="0">
              <a:spcBef>
                <a:spcPts val="0"/>
              </a:spcBef>
              <a:spcAft>
                <a:spcPts val="0"/>
              </a:spcAft>
              <a:buSzPts val="3000"/>
              <a:buFont typeface="Questrial"/>
              <a:buNone/>
              <a:defRPr>
                <a:latin typeface="Questrial"/>
                <a:ea typeface="Questrial"/>
                <a:cs typeface="Questrial"/>
                <a:sym typeface="Questrial"/>
              </a:defRPr>
            </a:lvl8pPr>
            <a:lvl9pPr lvl="8" rtl="0">
              <a:spcBef>
                <a:spcPts val="0"/>
              </a:spcBef>
              <a:spcAft>
                <a:spcPts val="0"/>
              </a:spcAft>
              <a:buSzPts val="3000"/>
              <a:buFont typeface="Questrial"/>
              <a:buNone/>
              <a:defRPr>
                <a:latin typeface="Questrial"/>
                <a:ea typeface="Questrial"/>
                <a:cs typeface="Questrial"/>
                <a:sym typeface="Questrial"/>
              </a:defRPr>
            </a:lvl9pPr>
          </a:lstStyle>
          <a:p>
            <a:endParaRPr/>
          </a:p>
        </p:txBody>
      </p:sp>
      <p:sp>
        <p:nvSpPr>
          <p:cNvPr id="33" name="Google Shape;33;p6"/>
          <p:cNvSpPr txBox="1">
            <a:spLocks noGrp="1"/>
          </p:cNvSpPr>
          <p:nvPr>
            <p:ph type="body" idx="1"/>
          </p:nvPr>
        </p:nvSpPr>
        <p:spPr>
          <a:xfrm>
            <a:off x="311700" y="1944200"/>
            <a:ext cx="3999900" cy="2624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 name="Google Shape;34;p6"/>
          <p:cNvSpPr txBox="1">
            <a:spLocks noGrp="1"/>
          </p:cNvSpPr>
          <p:nvPr>
            <p:ph type="body" idx="2"/>
          </p:nvPr>
        </p:nvSpPr>
        <p:spPr>
          <a:xfrm>
            <a:off x="4832400" y="1944200"/>
            <a:ext cx="3999900" cy="2624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Google Shape;35;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6" name="Google Shape;36;p6"/>
          <p:cNvSpPr txBox="1">
            <a:spLocks noGrp="1"/>
          </p:cNvSpPr>
          <p:nvPr>
            <p:ph type="title" idx="3"/>
          </p:nvPr>
        </p:nvSpPr>
        <p:spPr>
          <a:xfrm>
            <a:off x="311700" y="1371500"/>
            <a:ext cx="3999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Questrial"/>
              <a:buNone/>
              <a:defRPr sz="1800">
                <a:latin typeface="Questrial"/>
                <a:ea typeface="Questrial"/>
                <a:cs typeface="Questrial"/>
                <a:sym typeface="Questrial"/>
              </a:defRPr>
            </a:lvl1pPr>
            <a:lvl2pPr lvl="1" rtl="0">
              <a:spcBef>
                <a:spcPts val="0"/>
              </a:spcBef>
              <a:spcAft>
                <a:spcPts val="0"/>
              </a:spcAft>
              <a:buSzPts val="1800"/>
              <a:buFont typeface="Questrial"/>
              <a:buNone/>
              <a:defRPr sz="1800">
                <a:latin typeface="Questrial"/>
                <a:ea typeface="Questrial"/>
                <a:cs typeface="Questrial"/>
                <a:sym typeface="Questrial"/>
              </a:defRPr>
            </a:lvl2pPr>
            <a:lvl3pPr lvl="2" rtl="0">
              <a:spcBef>
                <a:spcPts val="0"/>
              </a:spcBef>
              <a:spcAft>
                <a:spcPts val="0"/>
              </a:spcAft>
              <a:buSzPts val="1800"/>
              <a:buFont typeface="Questrial"/>
              <a:buNone/>
              <a:defRPr sz="1800">
                <a:latin typeface="Questrial"/>
                <a:ea typeface="Questrial"/>
                <a:cs typeface="Questrial"/>
                <a:sym typeface="Questrial"/>
              </a:defRPr>
            </a:lvl3pPr>
            <a:lvl4pPr lvl="3" rtl="0">
              <a:spcBef>
                <a:spcPts val="0"/>
              </a:spcBef>
              <a:spcAft>
                <a:spcPts val="0"/>
              </a:spcAft>
              <a:buSzPts val="1800"/>
              <a:buFont typeface="Questrial"/>
              <a:buNone/>
              <a:defRPr sz="1800">
                <a:latin typeface="Questrial"/>
                <a:ea typeface="Questrial"/>
                <a:cs typeface="Questrial"/>
                <a:sym typeface="Questrial"/>
              </a:defRPr>
            </a:lvl4pPr>
            <a:lvl5pPr lvl="4" rtl="0">
              <a:spcBef>
                <a:spcPts val="0"/>
              </a:spcBef>
              <a:spcAft>
                <a:spcPts val="0"/>
              </a:spcAft>
              <a:buSzPts val="1800"/>
              <a:buFont typeface="Questrial"/>
              <a:buNone/>
              <a:defRPr sz="1800">
                <a:latin typeface="Questrial"/>
                <a:ea typeface="Questrial"/>
                <a:cs typeface="Questrial"/>
                <a:sym typeface="Questrial"/>
              </a:defRPr>
            </a:lvl5pPr>
            <a:lvl6pPr lvl="5" rtl="0">
              <a:spcBef>
                <a:spcPts val="0"/>
              </a:spcBef>
              <a:spcAft>
                <a:spcPts val="0"/>
              </a:spcAft>
              <a:buSzPts val="1800"/>
              <a:buFont typeface="Questrial"/>
              <a:buNone/>
              <a:defRPr sz="1800">
                <a:latin typeface="Questrial"/>
                <a:ea typeface="Questrial"/>
                <a:cs typeface="Questrial"/>
                <a:sym typeface="Questrial"/>
              </a:defRPr>
            </a:lvl6pPr>
            <a:lvl7pPr lvl="6" rtl="0">
              <a:spcBef>
                <a:spcPts val="0"/>
              </a:spcBef>
              <a:spcAft>
                <a:spcPts val="0"/>
              </a:spcAft>
              <a:buSzPts val="1800"/>
              <a:buFont typeface="Questrial"/>
              <a:buNone/>
              <a:defRPr sz="1800">
                <a:latin typeface="Questrial"/>
                <a:ea typeface="Questrial"/>
                <a:cs typeface="Questrial"/>
                <a:sym typeface="Questrial"/>
              </a:defRPr>
            </a:lvl7pPr>
            <a:lvl8pPr lvl="7" rtl="0">
              <a:spcBef>
                <a:spcPts val="0"/>
              </a:spcBef>
              <a:spcAft>
                <a:spcPts val="0"/>
              </a:spcAft>
              <a:buSzPts val="1800"/>
              <a:buFont typeface="Questrial"/>
              <a:buNone/>
              <a:defRPr sz="1800">
                <a:latin typeface="Questrial"/>
                <a:ea typeface="Questrial"/>
                <a:cs typeface="Questrial"/>
                <a:sym typeface="Questrial"/>
              </a:defRPr>
            </a:lvl8pPr>
            <a:lvl9pPr lvl="8" rtl="0">
              <a:spcBef>
                <a:spcPts val="0"/>
              </a:spcBef>
              <a:spcAft>
                <a:spcPts val="0"/>
              </a:spcAft>
              <a:buSzPts val="1800"/>
              <a:buFont typeface="Questrial"/>
              <a:buNone/>
              <a:defRPr sz="1800">
                <a:latin typeface="Questrial"/>
                <a:ea typeface="Questrial"/>
                <a:cs typeface="Questrial"/>
                <a:sym typeface="Questrial"/>
              </a:defRPr>
            </a:lvl9pPr>
          </a:lstStyle>
          <a:p>
            <a:endParaRPr/>
          </a:p>
        </p:txBody>
      </p:sp>
      <p:sp>
        <p:nvSpPr>
          <p:cNvPr id="37" name="Google Shape;37;p6"/>
          <p:cNvSpPr txBox="1">
            <a:spLocks noGrp="1"/>
          </p:cNvSpPr>
          <p:nvPr>
            <p:ph type="title" idx="4"/>
          </p:nvPr>
        </p:nvSpPr>
        <p:spPr>
          <a:xfrm>
            <a:off x="4832400" y="1371500"/>
            <a:ext cx="3999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Questrial"/>
              <a:buNone/>
              <a:defRPr sz="1800">
                <a:latin typeface="Questrial"/>
                <a:ea typeface="Questrial"/>
                <a:cs typeface="Questrial"/>
                <a:sym typeface="Questrial"/>
              </a:defRPr>
            </a:lvl1pPr>
            <a:lvl2pPr lvl="1" rtl="0">
              <a:spcBef>
                <a:spcPts val="0"/>
              </a:spcBef>
              <a:spcAft>
                <a:spcPts val="0"/>
              </a:spcAft>
              <a:buSzPts val="1800"/>
              <a:buFont typeface="Questrial"/>
              <a:buNone/>
              <a:defRPr sz="1800">
                <a:latin typeface="Questrial"/>
                <a:ea typeface="Questrial"/>
                <a:cs typeface="Questrial"/>
                <a:sym typeface="Questrial"/>
              </a:defRPr>
            </a:lvl2pPr>
            <a:lvl3pPr lvl="2" rtl="0">
              <a:spcBef>
                <a:spcPts val="0"/>
              </a:spcBef>
              <a:spcAft>
                <a:spcPts val="0"/>
              </a:spcAft>
              <a:buSzPts val="1800"/>
              <a:buFont typeface="Questrial"/>
              <a:buNone/>
              <a:defRPr sz="1800">
                <a:latin typeface="Questrial"/>
                <a:ea typeface="Questrial"/>
                <a:cs typeface="Questrial"/>
                <a:sym typeface="Questrial"/>
              </a:defRPr>
            </a:lvl3pPr>
            <a:lvl4pPr lvl="3" rtl="0">
              <a:spcBef>
                <a:spcPts val="0"/>
              </a:spcBef>
              <a:spcAft>
                <a:spcPts val="0"/>
              </a:spcAft>
              <a:buSzPts val="1800"/>
              <a:buFont typeface="Questrial"/>
              <a:buNone/>
              <a:defRPr sz="1800">
                <a:latin typeface="Questrial"/>
                <a:ea typeface="Questrial"/>
                <a:cs typeface="Questrial"/>
                <a:sym typeface="Questrial"/>
              </a:defRPr>
            </a:lvl4pPr>
            <a:lvl5pPr lvl="4" rtl="0">
              <a:spcBef>
                <a:spcPts val="0"/>
              </a:spcBef>
              <a:spcAft>
                <a:spcPts val="0"/>
              </a:spcAft>
              <a:buSzPts val="1800"/>
              <a:buFont typeface="Questrial"/>
              <a:buNone/>
              <a:defRPr sz="1800">
                <a:latin typeface="Questrial"/>
                <a:ea typeface="Questrial"/>
                <a:cs typeface="Questrial"/>
                <a:sym typeface="Questrial"/>
              </a:defRPr>
            </a:lvl5pPr>
            <a:lvl6pPr lvl="5" rtl="0">
              <a:spcBef>
                <a:spcPts val="0"/>
              </a:spcBef>
              <a:spcAft>
                <a:spcPts val="0"/>
              </a:spcAft>
              <a:buSzPts val="1800"/>
              <a:buFont typeface="Questrial"/>
              <a:buNone/>
              <a:defRPr sz="1800">
                <a:latin typeface="Questrial"/>
                <a:ea typeface="Questrial"/>
                <a:cs typeface="Questrial"/>
                <a:sym typeface="Questrial"/>
              </a:defRPr>
            </a:lvl6pPr>
            <a:lvl7pPr lvl="6" rtl="0">
              <a:spcBef>
                <a:spcPts val="0"/>
              </a:spcBef>
              <a:spcAft>
                <a:spcPts val="0"/>
              </a:spcAft>
              <a:buSzPts val="1800"/>
              <a:buFont typeface="Questrial"/>
              <a:buNone/>
              <a:defRPr sz="1800">
                <a:latin typeface="Questrial"/>
                <a:ea typeface="Questrial"/>
                <a:cs typeface="Questrial"/>
                <a:sym typeface="Questrial"/>
              </a:defRPr>
            </a:lvl7pPr>
            <a:lvl8pPr lvl="7" rtl="0">
              <a:spcBef>
                <a:spcPts val="0"/>
              </a:spcBef>
              <a:spcAft>
                <a:spcPts val="0"/>
              </a:spcAft>
              <a:buSzPts val="1800"/>
              <a:buFont typeface="Questrial"/>
              <a:buNone/>
              <a:defRPr sz="1800">
                <a:latin typeface="Questrial"/>
                <a:ea typeface="Questrial"/>
                <a:cs typeface="Questrial"/>
                <a:sym typeface="Questrial"/>
              </a:defRPr>
            </a:lvl8pPr>
            <a:lvl9pPr lvl="8" rtl="0">
              <a:spcBef>
                <a:spcPts val="0"/>
              </a:spcBef>
              <a:spcAft>
                <a:spcPts val="0"/>
              </a:spcAft>
              <a:buSzPts val="1800"/>
              <a:buFont typeface="Questrial"/>
              <a:buNone/>
              <a:defRPr sz="1800">
                <a:latin typeface="Questrial"/>
                <a:ea typeface="Questrial"/>
                <a:cs typeface="Questrial"/>
                <a:sym typeface="Quest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Font typeface="Questrial"/>
              <a:buNone/>
              <a:defRPr>
                <a:latin typeface="Questrial"/>
                <a:ea typeface="Questrial"/>
                <a:cs typeface="Questrial"/>
                <a:sym typeface="Questria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Font typeface="Questrial"/>
              <a:buNone/>
              <a:defRPr sz="2400">
                <a:latin typeface="Questrial"/>
                <a:ea typeface="Questrial"/>
                <a:cs typeface="Questrial"/>
                <a:sym typeface="Questria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4" name="Google Shape;44;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E072B1"/>
        </a:solidFill>
        <a:effectLst/>
      </p:bgPr>
    </p:bg>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490250" y="526350"/>
            <a:ext cx="8007900" cy="4090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5400"/>
              <a:buFont typeface="Questrial"/>
              <a:buNone/>
              <a:defRPr sz="5400">
                <a:solidFill>
                  <a:schemeClr val="lt1"/>
                </a:solidFill>
                <a:latin typeface="Questrial"/>
                <a:ea typeface="Questrial"/>
                <a:cs typeface="Questrial"/>
                <a:sym typeface="Questrial"/>
              </a:defRPr>
            </a:lvl1pPr>
            <a:lvl2pPr lvl="1" algn="ctr">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lgn="ctr">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lgn="ctr">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lgn="ctr">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lgn="ctr">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lgn="ctr">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lgn="ctr">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lgn="ctr">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47" name="Google Shape;47;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1">
  <p:cSld name="MAIN_POINT_2">
    <p:bg>
      <p:bgPr>
        <a:solidFill>
          <a:schemeClr val="accent2"/>
        </a:solid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490250" y="526350"/>
            <a:ext cx="8007900" cy="4090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5400"/>
              <a:buFont typeface="Questrial"/>
              <a:buNone/>
              <a:defRPr sz="5400">
                <a:solidFill>
                  <a:schemeClr val="lt1"/>
                </a:solidFill>
                <a:latin typeface="Questrial"/>
                <a:ea typeface="Questrial"/>
                <a:cs typeface="Questrial"/>
                <a:sym typeface="Questrial"/>
              </a:defRPr>
            </a:lvl1pPr>
            <a:lvl2pPr lvl="1" algn="ctr"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lgn="ctr"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lgn="ctr"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lgn="ctr"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lgn="ctr"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lgn="ctr"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lgn="ctr"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lgn="ctr"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50" name="Google Shape;50;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Questrial"/>
              <a:buNone/>
              <a:defRPr sz="3000">
                <a:solidFill>
                  <a:schemeClr val="dk2"/>
                </a:solidFill>
                <a:highlight>
                  <a:schemeClr val="dk1"/>
                </a:highlight>
                <a:latin typeface="Questrial"/>
                <a:ea typeface="Questrial"/>
                <a:cs typeface="Questrial"/>
                <a:sym typeface="Questrial"/>
              </a:defRPr>
            </a:lvl1pPr>
            <a:lvl2pPr lvl="1">
              <a:spcBef>
                <a:spcPts val="0"/>
              </a:spcBef>
              <a:spcAft>
                <a:spcPts val="0"/>
              </a:spcAft>
              <a:buClr>
                <a:schemeClr val="dk2"/>
              </a:buClr>
              <a:buSzPts val="3000"/>
              <a:buFont typeface="Questrial"/>
              <a:buNone/>
              <a:defRPr sz="3000">
                <a:solidFill>
                  <a:schemeClr val="dk2"/>
                </a:solidFill>
                <a:highlight>
                  <a:schemeClr val="dk1"/>
                </a:highlight>
                <a:latin typeface="Questrial"/>
                <a:ea typeface="Questrial"/>
                <a:cs typeface="Questrial"/>
                <a:sym typeface="Questrial"/>
              </a:defRPr>
            </a:lvl2pPr>
            <a:lvl3pPr lvl="2">
              <a:spcBef>
                <a:spcPts val="0"/>
              </a:spcBef>
              <a:spcAft>
                <a:spcPts val="0"/>
              </a:spcAft>
              <a:buClr>
                <a:schemeClr val="dk2"/>
              </a:buClr>
              <a:buSzPts val="3000"/>
              <a:buFont typeface="Questrial"/>
              <a:buNone/>
              <a:defRPr sz="3000">
                <a:solidFill>
                  <a:schemeClr val="dk2"/>
                </a:solidFill>
                <a:highlight>
                  <a:schemeClr val="dk1"/>
                </a:highlight>
                <a:latin typeface="Questrial"/>
                <a:ea typeface="Questrial"/>
                <a:cs typeface="Questrial"/>
                <a:sym typeface="Questrial"/>
              </a:defRPr>
            </a:lvl3pPr>
            <a:lvl4pPr lvl="3">
              <a:spcBef>
                <a:spcPts val="0"/>
              </a:spcBef>
              <a:spcAft>
                <a:spcPts val="0"/>
              </a:spcAft>
              <a:buClr>
                <a:schemeClr val="dk2"/>
              </a:buClr>
              <a:buSzPts val="3000"/>
              <a:buFont typeface="Questrial"/>
              <a:buNone/>
              <a:defRPr sz="3000">
                <a:solidFill>
                  <a:schemeClr val="dk2"/>
                </a:solidFill>
                <a:highlight>
                  <a:schemeClr val="dk1"/>
                </a:highlight>
                <a:latin typeface="Questrial"/>
                <a:ea typeface="Questrial"/>
                <a:cs typeface="Questrial"/>
                <a:sym typeface="Questrial"/>
              </a:defRPr>
            </a:lvl4pPr>
            <a:lvl5pPr lvl="4">
              <a:spcBef>
                <a:spcPts val="0"/>
              </a:spcBef>
              <a:spcAft>
                <a:spcPts val="0"/>
              </a:spcAft>
              <a:buClr>
                <a:schemeClr val="dk2"/>
              </a:buClr>
              <a:buSzPts val="3000"/>
              <a:buFont typeface="Questrial"/>
              <a:buNone/>
              <a:defRPr sz="3000">
                <a:solidFill>
                  <a:schemeClr val="dk2"/>
                </a:solidFill>
                <a:highlight>
                  <a:schemeClr val="dk1"/>
                </a:highlight>
                <a:latin typeface="Questrial"/>
                <a:ea typeface="Questrial"/>
                <a:cs typeface="Questrial"/>
                <a:sym typeface="Questrial"/>
              </a:defRPr>
            </a:lvl5pPr>
            <a:lvl6pPr lvl="5">
              <a:spcBef>
                <a:spcPts val="0"/>
              </a:spcBef>
              <a:spcAft>
                <a:spcPts val="0"/>
              </a:spcAft>
              <a:buClr>
                <a:schemeClr val="dk2"/>
              </a:buClr>
              <a:buSzPts val="3000"/>
              <a:buFont typeface="Questrial"/>
              <a:buNone/>
              <a:defRPr sz="3000">
                <a:solidFill>
                  <a:schemeClr val="dk2"/>
                </a:solidFill>
                <a:highlight>
                  <a:schemeClr val="dk1"/>
                </a:highlight>
                <a:latin typeface="Questrial"/>
                <a:ea typeface="Questrial"/>
                <a:cs typeface="Questrial"/>
                <a:sym typeface="Questrial"/>
              </a:defRPr>
            </a:lvl6pPr>
            <a:lvl7pPr lvl="6">
              <a:spcBef>
                <a:spcPts val="0"/>
              </a:spcBef>
              <a:spcAft>
                <a:spcPts val="0"/>
              </a:spcAft>
              <a:buClr>
                <a:schemeClr val="dk2"/>
              </a:buClr>
              <a:buSzPts val="3000"/>
              <a:buFont typeface="Questrial"/>
              <a:buNone/>
              <a:defRPr sz="3000">
                <a:solidFill>
                  <a:schemeClr val="dk2"/>
                </a:solidFill>
                <a:highlight>
                  <a:schemeClr val="dk1"/>
                </a:highlight>
                <a:latin typeface="Questrial"/>
                <a:ea typeface="Questrial"/>
                <a:cs typeface="Questrial"/>
                <a:sym typeface="Questrial"/>
              </a:defRPr>
            </a:lvl7pPr>
            <a:lvl8pPr lvl="7">
              <a:spcBef>
                <a:spcPts val="0"/>
              </a:spcBef>
              <a:spcAft>
                <a:spcPts val="0"/>
              </a:spcAft>
              <a:buClr>
                <a:schemeClr val="dk2"/>
              </a:buClr>
              <a:buSzPts val="3000"/>
              <a:buFont typeface="Questrial"/>
              <a:buNone/>
              <a:defRPr sz="3000">
                <a:solidFill>
                  <a:schemeClr val="dk2"/>
                </a:solidFill>
                <a:highlight>
                  <a:schemeClr val="dk1"/>
                </a:highlight>
                <a:latin typeface="Questrial"/>
                <a:ea typeface="Questrial"/>
                <a:cs typeface="Questrial"/>
                <a:sym typeface="Questrial"/>
              </a:defRPr>
            </a:lvl8pPr>
            <a:lvl9pPr lvl="8">
              <a:spcBef>
                <a:spcPts val="0"/>
              </a:spcBef>
              <a:spcAft>
                <a:spcPts val="0"/>
              </a:spcAft>
              <a:buClr>
                <a:schemeClr val="dk2"/>
              </a:buClr>
              <a:buSzPts val="3000"/>
              <a:buFont typeface="Questrial"/>
              <a:buNone/>
              <a:defRPr sz="3000">
                <a:solidFill>
                  <a:schemeClr val="dk2"/>
                </a:solidFill>
                <a:highlight>
                  <a:schemeClr val="dk1"/>
                </a:highlight>
                <a:latin typeface="Questrial"/>
                <a:ea typeface="Questrial"/>
                <a:cs typeface="Questrial"/>
                <a:sym typeface="Questrial"/>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Georgia"/>
              <a:buChar char="●"/>
              <a:defRPr sz="1800">
                <a:solidFill>
                  <a:schemeClr val="dk2"/>
                </a:solidFill>
                <a:latin typeface="Georgia"/>
                <a:ea typeface="Georgia"/>
                <a:cs typeface="Georgia"/>
                <a:sym typeface="Georgia"/>
              </a:defRPr>
            </a:lvl1pPr>
            <a:lvl2pPr marL="914400" lvl="1" indent="-317500">
              <a:lnSpc>
                <a:spcPct val="115000"/>
              </a:lnSpc>
              <a:spcBef>
                <a:spcPts val="1600"/>
              </a:spcBef>
              <a:spcAft>
                <a:spcPts val="0"/>
              </a:spcAft>
              <a:buClr>
                <a:schemeClr val="dk2"/>
              </a:buClr>
              <a:buSzPts val="1400"/>
              <a:buFont typeface="Georgia"/>
              <a:buChar char="○"/>
              <a:defRPr>
                <a:solidFill>
                  <a:schemeClr val="dk2"/>
                </a:solidFill>
                <a:latin typeface="Georgia"/>
                <a:ea typeface="Georgia"/>
                <a:cs typeface="Georgia"/>
                <a:sym typeface="Georgia"/>
              </a:defRPr>
            </a:lvl2pPr>
            <a:lvl3pPr marL="1371600" lvl="2" indent="-317500">
              <a:lnSpc>
                <a:spcPct val="115000"/>
              </a:lnSpc>
              <a:spcBef>
                <a:spcPts val="1600"/>
              </a:spcBef>
              <a:spcAft>
                <a:spcPts val="0"/>
              </a:spcAft>
              <a:buClr>
                <a:schemeClr val="dk2"/>
              </a:buClr>
              <a:buSzPts val="1400"/>
              <a:buFont typeface="Georgia"/>
              <a:buChar char="■"/>
              <a:defRPr>
                <a:solidFill>
                  <a:schemeClr val="dk2"/>
                </a:solidFill>
                <a:latin typeface="Georgia"/>
                <a:ea typeface="Georgia"/>
                <a:cs typeface="Georgia"/>
                <a:sym typeface="Georgia"/>
              </a:defRPr>
            </a:lvl3pPr>
            <a:lvl4pPr marL="1828800" lvl="3" indent="-317500">
              <a:lnSpc>
                <a:spcPct val="115000"/>
              </a:lnSpc>
              <a:spcBef>
                <a:spcPts val="1600"/>
              </a:spcBef>
              <a:spcAft>
                <a:spcPts val="0"/>
              </a:spcAft>
              <a:buClr>
                <a:schemeClr val="dk2"/>
              </a:buClr>
              <a:buSzPts val="1400"/>
              <a:buFont typeface="Georgia"/>
              <a:buChar char="●"/>
              <a:defRPr>
                <a:solidFill>
                  <a:schemeClr val="dk2"/>
                </a:solidFill>
                <a:latin typeface="Georgia"/>
                <a:ea typeface="Georgia"/>
                <a:cs typeface="Georgia"/>
                <a:sym typeface="Georgia"/>
              </a:defRPr>
            </a:lvl4pPr>
            <a:lvl5pPr marL="2286000" lvl="4" indent="-317500">
              <a:lnSpc>
                <a:spcPct val="115000"/>
              </a:lnSpc>
              <a:spcBef>
                <a:spcPts val="1600"/>
              </a:spcBef>
              <a:spcAft>
                <a:spcPts val="0"/>
              </a:spcAft>
              <a:buClr>
                <a:schemeClr val="dk2"/>
              </a:buClr>
              <a:buSzPts val="1400"/>
              <a:buFont typeface="Georgia"/>
              <a:buChar char="○"/>
              <a:defRPr>
                <a:solidFill>
                  <a:schemeClr val="dk2"/>
                </a:solidFill>
                <a:latin typeface="Georgia"/>
                <a:ea typeface="Georgia"/>
                <a:cs typeface="Georgia"/>
                <a:sym typeface="Georgia"/>
              </a:defRPr>
            </a:lvl5pPr>
            <a:lvl6pPr marL="2743200" lvl="5" indent="-317500">
              <a:lnSpc>
                <a:spcPct val="115000"/>
              </a:lnSpc>
              <a:spcBef>
                <a:spcPts val="1600"/>
              </a:spcBef>
              <a:spcAft>
                <a:spcPts val="0"/>
              </a:spcAft>
              <a:buClr>
                <a:schemeClr val="dk2"/>
              </a:buClr>
              <a:buSzPts val="1400"/>
              <a:buFont typeface="Georgia"/>
              <a:buChar char="■"/>
              <a:defRPr>
                <a:solidFill>
                  <a:schemeClr val="dk2"/>
                </a:solidFill>
                <a:latin typeface="Georgia"/>
                <a:ea typeface="Georgia"/>
                <a:cs typeface="Georgia"/>
                <a:sym typeface="Georgia"/>
              </a:defRPr>
            </a:lvl6pPr>
            <a:lvl7pPr marL="3200400" lvl="6" indent="-317500">
              <a:lnSpc>
                <a:spcPct val="115000"/>
              </a:lnSpc>
              <a:spcBef>
                <a:spcPts val="1600"/>
              </a:spcBef>
              <a:spcAft>
                <a:spcPts val="0"/>
              </a:spcAft>
              <a:buClr>
                <a:schemeClr val="dk2"/>
              </a:buClr>
              <a:buSzPts val="1400"/>
              <a:buFont typeface="Georgia"/>
              <a:buChar char="●"/>
              <a:defRPr>
                <a:solidFill>
                  <a:schemeClr val="dk2"/>
                </a:solidFill>
                <a:latin typeface="Georgia"/>
                <a:ea typeface="Georgia"/>
                <a:cs typeface="Georgia"/>
                <a:sym typeface="Georgia"/>
              </a:defRPr>
            </a:lvl7pPr>
            <a:lvl8pPr marL="3657600" lvl="7" indent="-317500">
              <a:lnSpc>
                <a:spcPct val="115000"/>
              </a:lnSpc>
              <a:spcBef>
                <a:spcPts val="1600"/>
              </a:spcBef>
              <a:spcAft>
                <a:spcPts val="0"/>
              </a:spcAft>
              <a:buClr>
                <a:schemeClr val="dk2"/>
              </a:buClr>
              <a:buSzPts val="1400"/>
              <a:buFont typeface="Georgia"/>
              <a:buChar char="○"/>
              <a:defRPr>
                <a:solidFill>
                  <a:schemeClr val="dk2"/>
                </a:solidFill>
                <a:latin typeface="Georgia"/>
                <a:ea typeface="Georgia"/>
                <a:cs typeface="Georgia"/>
                <a:sym typeface="Georgia"/>
              </a:defRPr>
            </a:lvl8pPr>
            <a:lvl9pPr marL="4114800" lvl="8" indent="-317500">
              <a:lnSpc>
                <a:spcPct val="115000"/>
              </a:lnSpc>
              <a:spcBef>
                <a:spcPts val="1600"/>
              </a:spcBef>
              <a:spcAft>
                <a:spcPts val="1600"/>
              </a:spcAft>
              <a:buClr>
                <a:schemeClr val="dk2"/>
              </a:buClr>
              <a:buSzPts val="1400"/>
              <a:buFont typeface="Georgia"/>
              <a:buChar char="■"/>
              <a:defRPr>
                <a:solidFill>
                  <a:schemeClr val="dk2"/>
                </a:solidFill>
                <a:latin typeface="Georgia"/>
                <a:ea typeface="Georgia"/>
                <a:cs typeface="Georgia"/>
                <a:sym typeface="Georgia"/>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mailto:ali@acreconsulting.ca" TargetMode="External"/><Relationship Id="rId4" Type="http://schemas.openxmlformats.org/officeDocument/2006/relationships/hyperlink" Target="http://www.acreconsulting.c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mailto:ali@acreconsulting.ca"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8" Type="http://schemas.openxmlformats.org/officeDocument/2006/relationships/hyperlink" Target="https://publications.gc.ca/collections/collection_2017/edsc-esdc/Em12-17-2017-eng.pdf" TargetMode="External"/><Relationship Id="rId3" Type="http://schemas.openxmlformats.org/officeDocument/2006/relationships/hyperlink" Target="https://www.homelesshub.ca/resource/prince-edward-island-2018-pit-count-executive-summary-report" TargetMode="External"/><Relationship Id="rId7" Type="http://schemas.openxmlformats.org/officeDocument/2006/relationships/hyperlink" Target="https://www.infrastructure.gc.ca/homelessness-sans-abri/reports-rapports/data-shelter-2018-donnees-refuge-eng.html" TargetMode="External"/><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hyperlink" Target="https://www.unitedwaykfla.ca/homelessness-point-in-time-count/" TargetMode="External"/><Relationship Id="rId5" Type="http://schemas.openxmlformats.org/officeDocument/2006/relationships/hyperlink" Target="https://www.homelesshub.ca/resource/i-count-york-regions-2018-homeless-count" TargetMode="External"/><Relationship Id="rId10" Type="http://schemas.openxmlformats.org/officeDocument/2006/relationships/hyperlink" Target="https://endhomelessnesswinnipeg.ca/street-census/" TargetMode="External"/><Relationship Id="rId4" Type="http://schemas.openxmlformats.org/officeDocument/2006/relationships/hyperlink" Target="https://www.homelesshub.ca/resource/everyone-counts-report-2018-halifax-point-time-count" TargetMode="External"/><Relationship Id="rId9" Type="http://schemas.openxmlformats.org/officeDocument/2006/relationships/hyperlink" Target="https://www.infrastructure.gc.ca/homelessness-sans-abri/reports-rapports/pit-counts-dp-2018-highlights-eng.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ctr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You’re probably lying about homelessness</a:t>
            </a:r>
            <a:endParaRPr dirty="0"/>
          </a:p>
        </p:txBody>
      </p:sp>
      <p:sp>
        <p:nvSpPr>
          <p:cNvPr id="82" name="Google Shape;82;p17"/>
          <p:cNvSpPr txBox="1">
            <a:spLocks noGrp="1"/>
          </p:cNvSpPr>
          <p:nvPr>
            <p:ph type="subTitle" idx="1"/>
          </p:nvPr>
        </p:nvSpPr>
        <p:spPr>
          <a:xfrm>
            <a:off x="344250" y="3550650"/>
            <a:ext cx="49101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CAEH Conference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490250" y="1116125"/>
            <a:ext cx="8007900" cy="350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Always ask what a </a:t>
            </a:r>
            <a:br>
              <a:rPr lang="en"/>
            </a:br>
            <a:r>
              <a:rPr lang="en"/>
              <a:t>data point </a:t>
            </a:r>
            <a:r>
              <a:rPr lang="en" b="1"/>
              <a:t>means</a:t>
            </a:r>
            <a:r>
              <a:rPr lang="en"/>
              <a:t>.</a:t>
            </a:r>
            <a:endParaRPr/>
          </a:p>
        </p:txBody>
      </p:sp>
      <p:sp>
        <p:nvSpPr>
          <p:cNvPr id="137" name="Google Shape;137;p26"/>
          <p:cNvSpPr txBox="1">
            <a:spLocks noGrp="1"/>
          </p:cNvSpPr>
          <p:nvPr>
            <p:ph type="title" idx="2"/>
          </p:nvPr>
        </p:nvSpPr>
        <p:spPr>
          <a:xfrm>
            <a:off x="311700" y="445025"/>
            <a:ext cx="8520600" cy="67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Key Takeaway: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7"/>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Alternate Version </a:t>
            </a:r>
            <a:endParaRPr dirty="0"/>
          </a:p>
        </p:txBody>
      </p:sp>
      <p:sp>
        <p:nvSpPr>
          <p:cNvPr id="143" name="Google Shape;143;p27"/>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“86% were aged 18-54”</a:t>
            </a:r>
            <a:endParaRPr/>
          </a:p>
        </p:txBody>
      </p:sp>
      <p:pic>
        <p:nvPicPr>
          <p:cNvPr id="144" name="Google Shape;144;p27" title="Points scored"/>
          <p:cNvPicPr preferRelativeResize="0"/>
          <p:nvPr/>
        </p:nvPicPr>
        <p:blipFill rotWithShape="1">
          <a:blip r:embed="rId3">
            <a:alphaModFix/>
          </a:blip>
          <a:srcRect l="8314" r="3322"/>
          <a:stretch/>
        </p:blipFill>
        <p:spPr>
          <a:xfrm>
            <a:off x="4856075" y="1081675"/>
            <a:ext cx="4001325" cy="28001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8"/>
          <p:cNvSpPr txBox="1">
            <a:spLocks noGrp="1"/>
          </p:cNvSpPr>
          <p:nvPr>
            <p:ph type="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Method 1</a:t>
            </a:r>
            <a:r>
              <a:rPr lang="en" b="1" dirty="0">
                <a:solidFill>
                  <a:schemeClr val="accent2"/>
                </a:solidFill>
                <a:latin typeface="Caveat"/>
                <a:ea typeface="Caveat"/>
                <a:cs typeface="Caveat"/>
                <a:sym typeface="Caveat"/>
              </a:rPr>
              <a:t>b</a:t>
            </a:r>
            <a:r>
              <a:rPr lang="en" dirty="0"/>
              <a:t>:</a:t>
            </a:r>
            <a:endParaRPr dirty="0"/>
          </a:p>
          <a:p>
            <a:pPr marL="0" lvl="0" indent="0" algn="ctr" rtl="0">
              <a:spcBef>
                <a:spcPts val="0"/>
              </a:spcBef>
              <a:spcAft>
                <a:spcPts val="0"/>
              </a:spcAft>
              <a:buNone/>
            </a:pPr>
            <a:r>
              <a:rPr lang="en" b="1" dirty="0"/>
              <a:t>Present meaning</a:t>
            </a:r>
            <a:r>
              <a:rPr lang="en" b="1" strike="sngStrike" dirty="0"/>
              <a:t>less</a:t>
            </a:r>
            <a:r>
              <a:rPr lang="en" b="1" dirty="0">
                <a:solidFill>
                  <a:schemeClr val="accent2"/>
                </a:solidFill>
                <a:latin typeface="Caveat"/>
                <a:ea typeface="Caveat"/>
                <a:cs typeface="Caveat"/>
                <a:sym typeface="Caveat"/>
              </a:rPr>
              <a:t>ful</a:t>
            </a:r>
            <a:r>
              <a:rPr lang="en" b="1" dirty="0"/>
              <a:t> data without explaining it</a:t>
            </a:r>
            <a:endParaRPr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9"/>
          <p:cNvSpPr txBox="1">
            <a:spLocks noGrp="1"/>
          </p:cNvSpPr>
          <p:nvPr>
            <p:ph type="title"/>
          </p:nvPr>
        </p:nvSpPr>
        <p:spPr>
          <a:xfrm>
            <a:off x="490250" y="526350"/>
            <a:ext cx="8007900" cy="40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t>
            </a:r>
            <a:r>
              <a:rPr lang="en" sz="6000" b="1" dirty="0"/>
              <a:t>22%</a:t>
            </a:r>
            <a:r>
              <a:rPr lang="en" dirty="0"/>
              <a:t> said that they </a:t>
            </a:r>
            <a:br>
              <a:rPr lang="en" dirty="0"/>
            </a:br>
            <a:r>
              <a:rPr lang="en" dirty="0"/>
              <a:t>[had Indigenous </a:t>
            </a:r>
            <a:br>
              <a:rPr lang="en" dirty="0"/>
            </a:br>
            <a:r>
              <a:rPr lang="en" dirty="0"/>
              <a:t>ancestry or status]”</a:t>
            </a:r>
            <a:endParaRPr dirty="0"/>
          </a:p>
        </p:txBody>
      </p:sp>
      <p:sp>
        <p:nvSpPr>
          <p:cNvPr id="155" name="Google Shape;155;p29"/>
          <p:cNvSpPr txBo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rgbClr val="333333"/>
                </a:solidFill>
                <a:highlight>
                  <a:srgbClr val="FFFFFF"/>
                </a:highlight>
                <a:latin typeface="Georgia"/>
                <a:ea typeface="Georgia"/>
                <a:cs typeface="Georgia"/>
                <a:sym typeface="Georgia"/>
              </a:rPr>
              <a:t>2018 Halifax Point in Time Count Report</a:t>
            </a:r>
            <a:endParaRPr sz="1800">
              <a:solidFill>
                <a:srgbClr val="333333"/>
              </a:solidFill>
              <a:highlight>
                <a:srgbClr val="FFFFFF"/>
              </a:highlight>
              <a:latin typeface="Georgia"/>
              <a:ea typeface="Georgia"/>
              <a:cs typeface="Georgia"/>
              <a:sym typeface="Georg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does this say?</a:t>
            </a:r>
            <a:endParaRPr/>
          </a:p>
        </p:txBody>
      </p:sp>
      <p:sp>
        <p:nvSpPr>
          <p:cNvPr id="161" name="Google Shape;161;p30"/>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Again, we ask: </a:t>
            </a:r>
            <a:r>
              <a:rPr lang="en" b="1"/>
              <a:t>is 22% a big number or a small number</a:t>
            </a:r>
            <a:r>
              <a:rPr lang="en"/>
              <a:t>?</a:t>
            </a:r>
            <a:endParaRPr/>
          </a:p>
          <a:p>
            <a:pPr marL="457200" lvl="0" indent="-342900" algn="l" rtl="0">
              <a:spcBef>
                <a:spcPts val="1600"/>
              </a:spcBef>
              <a:spcAft>
                <a:spcPts val="0"/>
              </a:spcAft>
              <a:buSzPts val="1800"/>
              <a:buChar char="●"/>
            </a:pPr>
            <a:r>
              <a:rPr lang="en"/>
              <a:t>If you’re in Waterloo, ON, this looks big: their data shows 11% are Indigenous.</a:t>
            </a:r>
            <a:endParaRPr/>
          </a:p>
          <a:p>
            <a:pPr marL="457200" lvl="0" indent="-342900" algn="l" rtl="0">
              <a:spcBef>
                <a:spcPts val="0"/>
              </a:spcBef>
              <a:spcAft>
                <a:spcPts val="0"/>
              </a:spcAft>
              <a:buSzPts val="1800"/>
              <a:buChar char="●"/>
            </a:pPr>
            <a:r>
              <a:rPr lang="en"/>
              <a:t>If you’re in Saskatoon, SK, this looks tiny: their most recent PIT showed 85% reporting Indigenous identity.</a:t>
            </a:r>
            <a:endParaRPr/>
          </a:p>
          <a:p>
            <a:pPr marL="0" lvl="0" indent="0" algn="l" rtl="0">
              <a:spcBef>
                <a:spcPts val="1600"/>
              </a:spcBef>
              <a:spcAft>
                <a:spcPts val="1600"/>
              </a:spcAft>
              <a:buNone/>
            </a:pPr>
            <a:r>
              <a:rPr lang="en"/>
              <a:t>Just presenting this data point on its own, without a comparison, leaves readers guessing.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txBox="1">
            <a:spLocks noGrp="1"/>
          </p:cNvSpPr>
          <p:nvPr>
            <p:ph type="title"/>
          </p:nvPr>
        </p:nvSpPr>
        <p:spPr>
          <a:xfrm>
            <a:off x="490250" y="1116125"/>
            <a:ext cx="8007900" cy="350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When you’re not sure the significance of data, look for a </a:t>
            </a:r>
            <a:r>
              <a:rPr lang="en" sz="5800" b="1"/>
              <a:t>comparison</a:t>
            </a:r>
            <a:r>
              <a:rPr lang="en"/>
              <a:t>.</a:t>
            </a:r>
            <a:endParaRPr/>
          </a:p>
        </p:txBody>
      </p:sp>
      <p:sp>
        <p:nvSpPr>
          <p:cNvPr id="167" name="Google Shape;167;p31"/>
          <p:cNvSpPr txBox="1">
            <a:spLocks noGrp="1"/>
          </p:cNvSpPr>
          <p:nvPr>
            <p:ph type="title" idx="2"/>
          </p:nvPr>
        </p:nvSpPr>
        <p:spPr>
          <a:xfrm>
            <a:off x="311700" y="445025"/>
            <a:ext cx="8520600" cy="67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Key Takeaway: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2"/>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Alternate Version </a:t>
            </a:r>
            <a:endParaRPr dirty="0"/>
          </a:p>
        </p:txBody>
      </p:sp>
      <p:sp>
        <p:nvSpPr>
          <p:cNvPr id="173" name="Google Shape;173;p32"/>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“22% reported </a:t>
            </a:r>
            <a:br>
              <a:rPr lang="en"/>
            </a:br>
            <a:r>
              <a:rPr lang="en"/>
              <a:t>Indigenous identity”</a:t>
            </a:r>
            <a:endParaRPr/>
          </a:p>
        </p:txBody>
      </p:sp>
      <p:sp>
        <p:nvSpPr>
          <p:cNvPr id="174" name="Google Shape;174;p32"/>
          <p:cNvSpPr txBox="1">
            <a:spLocks noGrp="1"/>
          </p:cNvSpPr>
          <p:nvPr>
            <p:ph type="subTitle" idx="2"/>
          </p:nvPr>
        </p:nvSpPr>
        <p:spPr>
          <a:xfrm>
            <a:off x="4835400" y="665826"/>
            <a:ext cx="4045200" cy="402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a:t>“22% of homeless people reported Indigenous identity, </a:t>
            </a:r>
            <a:br>
              <a:rPr lang="en" sz="3500"/>
            </a:br>
            <a:r>
              <a:rPr lang="en" sz="3500"/>
              <a:t>compared to only 4% of the general population”</a:t>
            </a:r>
            <a:endParaRPr sz="35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3"/>
          <p:cNvSpPr txBox="1">
            <a:spLocks noGrp="1"/>
          </p:cNvSpPr>
          <p:nvPr>
            <p:ph type="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Method 1</a:t>
            </a:r>
            <a:r>
              <a:rPr lang="en" b="1" dirty="0">
                <a:solidFill>
                  <a:schemeClr val="accent2"/>
                </a:solidFill>
                <a:latin typeface="Caveat"/>
                <a:ea typeface="Caveat"/>
                <a:cs typeface="Caveat"/>
                <a:sym typeface="Caveat"/>
              </a:rPr>
              <a:t>c</a:t>
            </a:r>
            <a:r>
              <a:rPr lang="en" dirty="0"/>
              <a:t>:</a:t>
            </a:r>
            <a:endParaRPr dirty="0"/>
          </a:p>
          <a:p>
            <a:pPr marL="0" lvl="0" indent="0" algn="ctr" rtl="0">
              <a:spcBef>
                <a:spcPts val="0"/>
              </a:spcBef>
              <a:spcAft>
                <a:spcPts val="0"/>
              </a:spcAft>
              <a:buNone/>
            </a:pPr>
            <a:r>
              <a:rPr lang="en" b="1" dirty="0"/>
              <a:t>Mix meaningful and meaningless data together!</a:t>
            </a:r>
            <a:endParaRPr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4"/>
          <p:cNvSpPr txBox="1">
            <a:spLocks noGrp="1"/>
          </p:cNvSpPr>
          <p:nvPr>
            <p:ph type="title"/>
          </p:nvPr>
        </p:nvSpPr>
        <p:spPr>
          <a:xfrm>
            <a:off x="490250" y="221550"/>
            <a:ext cx="8007900" cy="40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t>“</a:t>
            </a:r>
            <a:r>
              <a:rPr lang="en" sz="4000" b="1" dirty="0"/>
              <a:t>56%</a:t>
            </a:r>
            <a:r>
              <a:rPr lang="en" sz="4000" dirty="0"/>
              <a:t> were male, </a:t>
            </a:r>
            <a:r>
              <a:rPr lang="en" sz="4000" b="1" dirty="0"/>
              <a:t>42%</a:t>
            </a:r>
            <a:r>
              <a:rPr lang="en" sz="4000" dirty="0"/>
              <a:t> were female, </a:t>
            </a:r>
            <a:r>
              <a:rPr lang="en" sz="4000" b="1" dirty="0"/>
              <a:t>8%</a:t>
            </a:r>
            <a:r>
              <a:rPr lang="en" sz="4000" dirty="0"/>
              <a:t> identified as LGBTQ2S. </a:t>
            </a:r>
            <a:r>
              <a:rPr lang="en" sz="4000" b="1" dirty="0"/>
              <a:t>17%</a:t>
            </a:r>
            <a:r>
              <a:rPr lang="en" sz="4000" dirty="0"/>
              <a:t> were Indigenous or had Indigenous ancestry, </a:t>
            </a:r>
            <a:r>
              <a:rPr lang="en" sz="4000" b="1" dirty="0"/>
              <a:t>35%</a:t>
            </a:r>
            <a:r>
              <a:rPr lang="en" sz="4000" dirty="0"/>
              <a:t> identified as being part of a racial group other than White...”</a:t>
            </a:r>
            <a:endParaRPr sz="4000" dirty="0"/>
          </a:p>
        </p:txBody>
      </p:sp>
      <p:sp>
        <p:nvSpPr>
          <p:cNvPr id="185" name="Google Shape;185;p34"/>
          <p:cNvSpPr txBo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rgbClr val="333333"/>
                </a:solidFill>
                <a:highlight>
                  <a:srgbClr val="FFFFFF"/>
                </a:highlight>
                <a:latin typeface="Georgia"/>
                <a:ea typeface="Georgia"/>
                <a:cs typeface="Georgia"/>
                <a:sym typeface="Georgia"/>
              </a:rPr>
              <a:t>I Count: York Region’s 2018 Point in Time Count</a:t>
            </a:r>
            <a:endParaRPr sz="1800">
              <a:solidFill>
                <a:srgbClr val="333333"/>
              </a:solidFill>
              <a:highlight>
                <a:srgbClr val="FFFFFF"/>
              </a:highlight>
              <a:latin typeface="Georgia"/>
              <a:ea typeface="Georgia"/>
              <a:cs typeface="Georgia"/>
              <a:sym typeface="Georgi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5"/>
          <p:cNvSpPr txBox="1">
            <a:spLocks noGrp="1"/>
          </p:cNvSpPr>
          <p:nvPr>
            <p:ph type="title"/>
          </p:nvPr>
        </p:nvSpPr>
        <p:spPr>
          <a:xfrm>
            <a:off x="490250" y="221550"/>
            <a:ext cx="8007900" cy="40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300" dirty="0"/>
              <a:t>“...</a:t>
            </a:r>
            <a:r>
              <a:rPr lang="en" sz="4300" b="1" dirty="0"/>
              <a:t>4%</a:t>
            </a:r>
            <a:r>
              <a:rPr lang="en" sz="4300" dirty="0"/>
              <a:t> were refugees or </a:t>
            </a:r>
            <a:br>
              <a:rPr lang="en" sz="4300" dirty="0"/>
            </a:br>
            <a:r>
              <a:rPr lang="en" sz="4300" dirty="0"/>
              <a:t>refugee claimants, </a:t>
            </a:r>
            <a:r>
              <a:rPr lang="en" sz="4300" b="1" dirty="0"/>
              <a:t>12%</a:t>
            </a:r>
            <a:r>
              <a:rPr lang="en" sz="4300" dirty="0"/>
              <a:t> were immigrants, </a:t>
            </a:r>
            <a:r>
              <a:rPr lang="en" sz="4300" b="1" dirty="0"/>
              <a:t>80%</a:t>
            </a:r>
            <a:r>
              <a:rPr lang="en" sz="4300" dirty="0"/>
              <a:t> were not immigrants or refugees. </a:t>
            </a:r>
            <a:br>
              <a:rPr lang="en" sz="4300" dirty="0"/>
            </a:br>
            <a:r>
              <a:rPr lang="en" sz="4300" b="1" dirty="0"/>
              <a:t>26%</a:t>
            </a:r>
            <a:r>
              <a:rPr lang="en" sz="4300" dirty="0"/>
              <a:t> were youth (aged 16-24).”</a:t>
            </a:r>
            <a:endParaRPr sz="4300" dirty="0"/>
          </a:p>
        </p:txBody>
      </p:sp>
      <p:sp>
        <p:nvSpPr>
          <p:cNvPr id="191" name="Google Shape;191;p35"/>
          <p:cNvSpPr txBo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rgbClr val="333333"/>
                </a:solidFill>
                <a:highlight>
                  <a:srgbClr val="FFFFFF"/>
                </a:highlight>
                <a:latin typeface="Georgia"/>
                <a:ea typeface="Georgia"/>
                <a:cs typeface="Georgia"/>
                <a:sym typeface="Georgia"/>
              </a:rPr>
              <a:t>I Count: York Region’s 2018 Point in Time Count</a:t>
            </a:r>
            <a:endParaRPr sz="1800">
              <a:solidFill>
                <a:srgbClr val="333333"/>
              </a:solidFill>
              <a:highlight>
                <a:srgbClr val="FFFFFF"/>
              </a:highlight>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Ali Ryder, MES, RPP</a:t>
            </a:r>
            <a:endParaRPr/>
          </a:p>
        </p:txBody>
      </p:sp>
      <p:sp>
        <p:nvSpPr>
          <p:cNvPr id="88" name="Google Shape;88;p18"/>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b="1"/>
              <a:t>HIFIS Guru</a:t>
            </a:r>
            <a:endParaRPr sz="1600" b="1"/>
          </a:p>
          <a:p>
            <a:pPr marL="457200" lvl="0" indent="-330200" algn="l" rtl="0">
              <a:spcBef>
                <a:spcPts val="0"/>
              </a:spcBef>
              <a:spcAft>
                <a:spcPts val="0"/>
              </a:spcAft>
              <a:buSzPts val="1600"/>
              <a:buChar char="●"/>
            </a:pPr>
            <a:r>
              <a:rPr lang="en" sz="1600"/>
              <a:t>Owner of </a:t>
            </a:r>
            <a:r>
              <a:rPr lang="en" sz="1600" b="1"/>
              <a:t>ACRE Consulting</a:t>
            </a:r>
            <a:endParaRPr sz="1600"/>
          </a:p>
          <a:p>
            <a:pPr marL="457200" lvl="0" indent="-330200" algn="l" rtl="0">
              <a:spcBef>
                <a:spcPts val="0"/>
              </a:spcBef>
              <a:spcAft>
                <a:spcPts val="0"/>
              </a:spcAft>
              <a:buSzPts val="1600"/>
              <a:buChar char="●"/>
            </a:pPr>
            <a:r>
              <a:rPr lang="en" sz="1600"/>
              <a:t>Master’s in urban planning (social planning)</a:t>
            </a:r>
            <a:endParaRPr sz="1600"/>
          </a:p>
          <a:p>
            <a:pPr marL="457200" lvl="0" indent="-330200" algn="l" rtl="0">
              <a:spcBef>
                <a:spcPts val="0"/>
              </a:spcBef>
              <a:spcAft>
                <a:spcPts val="0"/>
              </a:spcAft>
              <a:buSzPts val="1600"/>
              <a:buChar char="●"/>
            </a:pPr>
            <a:r>
              <a:rPr lang="en" sz="1600"/>
              <a:t>Previous experience with </a:t>
            </a:r>
            <a:br>
              <a:rPr lang="en" sz="1600"/>
            </a:br>
            <a:r>
              <a:rPr lang="en" sz="1600" b="1"/>
              <a:t>OrgCode Consulting, Inc.</a:t>
            </a:r>
            <a:r>
              <a:rPr lang="en" sz="1600"/>
              <a:t> and </a:t>
            </a:r>
            <a:r>
              <a:rPr lang="en" sz="1600" b="1"/>
              <a:t>City of Kingston</a:t>
            </a:r>
            <a:endParaRPr sz="1600" b="1"/>
          </a:p>
          <a:p>
            <a:pPr marL="457200" lvl="0" indent="-330200" algn="l" rtl="0">
              <a:spcBef>
                <a:spcPts val="0"/>
              </a:spcBef>
              <a:spcAft>
                <a:spcPts val="0"/>
              </a:spcAft>
              <a:buSzPts val="1600"/>
              <a:buChar char="●"/>
            </a:pPr>
            <a:r>
              <a:rPr lang="en" sz="1600"/>
              <a:t>Coach with </a:t>
            </a:r>
            <a:r>
              <a:rPr lang="en" sz="1600" b="1"/>
              <a:t>Canadian Alliance to End Homelessness</a:t>
            </a:r>
            <a:r>
              <a:rPr lang="en" sz="1600"/>
              <a:t> (CAEH)</a:t>
            </a:r>
            <a:endParaRPr sz="1600" b="1"/>
          </a:p>
        </p:txBody>
      </p:sp>
      <p:pic>
        <p:nvPicPr>
          <p:cNvPr id="89" name="Google Shape;89;p18"/>
          <p:cNvPicPr preferRelativeResize="0">
            <a:picLocks noGrp="1"/>
          </p:cNvPicPr>
          <p:nvPr>
            <p:ph type="body" idx="2"/>
          </p:nvPr>
        </p:nvPicPr>
        <p:blipFill rotWithShape="1">
          <a:blip r:embed="rId3">
            <a:alphaModFix/>
          </a:blip>
          <a:srcRect/>
          <a:stretch/>
        </p:blipFill>
        <p:spPr>
          <a:xfrm>
            <a:off x="5493288" y="1500158"/>
            <a:ext cx="2143200" cy="2143200"/>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54" ky="144987" algn="tl" rotWithShape="0">
              <a:srgbClr val="000000">
                <a:alpha val="29800"/>
              </a:srgbClr>
            </a:outerShdw>
          </a:effectLst>
        </p:spPr>
      </p:pic>
      <p:sp>
        <p:nvSpPr>
          <p:cNvPr id="90" name="Google Shape;90;p18"/>
          <p:cNvSpPr txBox="1"/>
          <p:nvPr/>
        </p:nvSpPr>
        <p:spPr>
          <a:xfrm>
            <a:off x="5426400" y="3957100"/>
            <a:ext cx="22770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u="sng">
                <a:solidFill>
                  <a:schemeClr val="accent5"/>
                </a:solidFill>
                <a:latin typeface="Georgia"/>
                <a:ea typeface="Georgia"/>
                <a:cs typeface="Georgia"/>
                <a:sym typeface="Georgia"/>
                <a:hlinkClick r:id="rId4">
                  <a:extLst>
                    <a:ext uri="{A12FA001-AC4F-418D-AE19-62706E023703}">
                      <ahyp:hlinkClr xmlns:ahyp="http://schemas.microsoft.com/office/drawing/2018/hyperlinkcolor" val="tx"/>
                    </a:ext>
                  </a:extLst>
                </a:hlinkClick>
              </a:rPr>
              <a:t>www.acreconsulting.ca</a:t>
            </a:r>
            <a:endParaRPr>
              <a:solidFill>
                <a:schemeClr val="accent5"/>
              </a:solidFill>
              <a:latin typeface="Georgia"/>
              <a:ea typeface="Georgia"/>
              <a:cs typeface="Georgia"/>
              <a:sym typeface="Georgia"/>
            </a:endParaRPr>
          </a:p>
          <a:p>
            <a:pPr marL="0" lvl="0" indent="0" algn="ctr" rtl="0">
              <a:spcBef>
                <a:spcPts val="0"/>
              </a:spcBef>
              <a:spcAft>
                <a:spcPts val="0"/>
              </a:spcAft>
              <a:buNone/>
            </a:pPr>
            <a:r>
              <a:rPr lang="en" u="sng">
                <a:solidFill>
                  <a:schemeClr val="accent5"/>
                </a:solidFill>
                <a:latin typeface="Georgia"/>
                <a:ea typeface="Georgia"/>
                <a:cs typeface="Georgia"/>
                <a:sym typeface="Georgia"/>
                <a:hlinkClick r:id="rId5">
                  <a:extLst>
                    <a:ext uri="{A12FA001-AC4F-418D-AE19-62706E023703}">
                      <ahyp:hlinkClr xmlns:ahyp="http://schemas.microsoft.com/office/drawing/2018/hyperlinkcolor" val="tx"/>
                    </a:ext>
                  </a:extLst>
                </a:hlinkClick>
              </a:rPr>
              <a:t>ali@acreconsulting.ca</a:t>
            </a:r>
            <a:r>
              <a:rPr lang="en">
                <a:solidFill>
                  <a:schemeClr val="accent5"/>
                </a:solidFill>
                <a:latin typeface="Georgia"/>
                <a:ea typeface="Georgia"/>
                <a:cs typeface="Georgia"/>
                <a:sym typeface="Georgia"/>
              </a:rPr>
              <a:t> </a:t>
            </a:r>
            <a:endParaRPr>
              <a:solidFill>
                <a:schemeClr val="accent5"/>
              </a:solidFill>
              <a:latin typeface="Georgia"/>
              <a:ea typeface="Georgia"/>
              <a:cs typeface="Georgia"/>
              <a:sym typeface="Georgi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5"/>
        <p:cNvGrpSpPr/>
        <p:nvPr/>
      </p:nvGrpSpPr>
      <p:grpSpPr>
        <a:xfrm>
          <a:off x="0" y="0"/>
          <a:ext cx="0" cy="0"/>
          <a:chOff x="0" y="0"/>
          <a:chExt cx="0" cy="0"/>
        </a:xfrm>
      </p:grpSpPr>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7"/>
          <p:cNvSpPr txBox="1">
            <a:spLocks noGrp="1"/>
          </p:cNvSpPr>
          <p:nvPr>
            <p:ph type="title"/>
          </p:nvPr>
        </p:nvSpPr>
        <p:spPr>
          <a:xfrm>
            <a:off x="490250" y="1116125"/>
            <a:ext cx="8007900" cy="350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 wall of data </a:t>
            </a:r>
            <a:r>
              <a:rPr lang="en" sz="6000" b="1"/>
              <a:t>overwhelms</a:t>
            </a:r>
            <a:r>
              <a:rPr lang="en"/>
              <a:t> </a:t>
            </a:r>
            <a:br>
              <a:rPr lang="en"/>
            </a:br>
            <a:r>
              <a:rPr lang="en"/>
              <a:t>your readers.</a:t>
            </a:r>
            <a:endParaRPr/>
          </a:p>
        </p:txBody>
      </p:sp>
      <p:sp>
        <p:nvSpPr>
          <p:cNvPr id="201" name="Google Shape;201;p37"/>
          <p:cNvSpPr txBox="1">
            <a:spLocks noGrp="1"/>
          </p:cNvSpPr>
          <p:nvPr>
            <p:ph type="title" idx="2"/>
          </p:nvPr>
        </p:nvSpPr>
        <p:spPr>
          <a:xfrm>
            <a:off x="311700" y="445025"/>
            <a:ext cx="8520600" cy="67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Key Takeaway: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8"/>
          <p:cNvSpPr txBox="1">
            <a:spLocks noGrp="1"/>
          </p:cNvSpPr>
          <p:nvPr>
            <p:ph type="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Method 2:</a:t>
            </a:r>
            <a:endParaRPr dirty="0"/>
          </a:p>
          <a:p>
            <a:pPr marL="0" lvl="0" indent="0" algn="ctr" rtl="0">
              <a:spcBef>
                <a:spcPts val="0"/>
              </a:spcBef>
              <a:spcAft>
                <a:spcPts val="0"/>
              </a:spcAft>
              <a:buNone/>
            </a:pPr>
            <a:r>
              <a:rPr lang="en" b="1" dirty="0"/>
              <a:t>Abuse </a:t>
            </a:r>
            <a:r>
              <a:rPr lang="en" b="1" u="sng" dirty="0"/>
              <a:t>mean</a:t>
            </a:r>
            <a:r>
              <a:rPr lang="en" b="1" dirty="0"/>
              <a:t> and </a:t>
            </a:r>
            <a:r>
              <a:rPr lang="en" b="1" u="sng" dirty="0"/>
              <a:t>median</a:t>
            </a:r>
            <a:br>
              <a:rPr lang="en" b="1" u="sng" dirty="0"/>
            </a:br>
            <a:r>
              <a:rPr lang="en" b="1" dirty="0"/>
              <a:t>to your advantage</a:t>
            </a:r>
            <a:endParaRPr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9"/>
          <p:cNvSpPr txBox="1">
            <a:spLocks noGrp="1"/>
          </p:cNvSpPr>
          <p:nvPr>
            <p:ph type="title"/>
          </p:nvPr>
        </p:nvSpPr>
        <p:spPr>
          <a:xfrm>
            <a:off x="490250" y="526350"/>
            <a:ext cx="8007900" cy="40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dirty="0"/>
              <a:t>“</a:t>
            </a:r>
            <a:r>
              <a:rPr lang="en" sz="4800" b="1" dirty="0"/>
              <a:t>188 days</a:t>
            </a:r>
            <a:r>
              <a:rPr lang="en" sz="4500" dirty="0"/>
              <a:t>: </a:t>
            </a:r>
            <a:br>
              <a:rPr lang="en" sz="4500" dirty="0"/>
            </a:br>
            <a:r>
              <a:rPr lang="en" sz="4500" dirty="0"/>
              <a:t>The </a:t>
            </a:r>
            <a:r>
              <a:rPr lang="en" sz="4800" b="1" dirty="0"/>
              <a:t>average length of time</a:t>
            </a:r>
            <a:r>
              <a:rPr lang="en" sz="4500" dirty="0"/>
              <a:t> </a:t>
            </a:r>
            <a:br>
              <a:rPr lang="en" sz="4500" dirty="0"/>
            </a:br>
            <a:r>
              <a:rPr lang="en" sz="4500" dirty="0"/>
              <a:t>people spent homeless </a:t>
            </a:r>
            <a:br>
              <a:rPr lang="en" sz="4500" dirty="0"/>
            </a:br>
            <a:r>
              <a:rPr lang="en" sz="4500" dirty="0"/>
              <a:t>within the past year”</a:t>
            </a:r>
            <a:endParaRPr sz="4500" dirty="0"/>
          </a:p>
        </p:txBody>
      </p:sp>
      <p:sp>
        <p:nvSpPr>
          <p:cNvPr id="212" name="Google Shape;212;p39"/>
          <p:cNvSpPr txBo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rgbClr val="333333"/>
                </a:solidFill>
                <a:highlight>
                  <a:srgbClr val="FFFFFF"/>
                </a:highlight>
                <a:latin typeface="Georgia"/>
                <a:ea typeface="Georgia"/>
                <a:cs typeface="Georgia"/>
                <a:sym typeface="Georgia"/>
              </a:rPr>
              <a:t>Results of the Urban Kingston 2018 Point-in-Time Count</a:t>
            </a:r>
            <a:endParaRPr sz="1800">
              <a:solidFill>
                <a:srgbClr val="333333"/>
              </a:solidFill>
              <a:highlight>
                <a:srgbClr val="FFFFFF"/>
              </a:highlight>
              <a:latin typeface="Georgia"/>
              <a:ea typeface="Georgia"/>
              <a:cs typeface="Georgia"/>
              <a:sym typeface="Georgi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Most people hear “average” and think bell curve</a:t>
            </a:r>
            <a:endParaRPr/>
          </a:p>
        </p:txBody>
      </p:sp>
      <p:pic>
        <p:nvPicPr>
          <p:cNvPr id="218" name="Google Shape;218;p40" title="Points scored"/>
          <p:cNvPicPr preferRelativeResize="0"/>
          <p:nvPr/>
        </p:nvPicPr>
        <p:blipFill rotWithShape="1">
          <a:blip r:embed="rId3">
            <a:alphaModFix/>
          </a:blip>
          <a:srcRect l="9057"/>
          <a:stretch/>
        </p:blipFill>
        <p:spPr>
          <a:xfrm>
            <a:off x="1881550" y="1195775"/>
            <a:ext cx="5619699" cy="3820975"/>
          </a:xfrm>
          <a:prstGeom prst="rect">
            <a:avLst/>
          </a:prstGeom>
          <a:noFill/>
          <a:ln>
            <a:noFill/>
          </a:ln>
        </p:spPr>
      </p:pic>
      <p:cxnSp>
        <p:nvCxnSpPr>
          <p:cNvPr id="219" name="Google Shape;219;p40"/>
          <p:cNvCxnSpPr>
            <a:stCxn id="220" idx="3"/>
          </p:cNvCxnSpPr>
          <p:nvPr/>
        </p:nvCxnSpPr>
        <p:spPr>
          <a:xfrm>
            <a:off x="3246725" y="1653800"/>
            <a:ext cx="1161900" cy="507900"/>
          </a:xfrm>
          <a:prstGeom prst="straightConnector1">
            <a:avLst/>
          </a:prstGeom>
          <a:noFill/>
          <a:ln w="19050" cap="flat" cmpd="sng">
            <a:solidFill>
              <a:schemeClr val="accent3"/>
            </a:solidFill>
            <a:prstDash val="solid"/>
            <a:round/>
            <a:headEnd type="none" w="med" len="med"/>
            <a:tailEnd type="triangle" w="med" len="med"/>
          </a:ln>
        </p:spPr>
      </p:cxnSp>
      <p:sp>
        <p:nvSpPr>
          <p:cNvPr id="220" name="Google Shape;220;p40"/>
          <p:cNvSpPr txBox="1"/>
          <p:nvPr/>
        </p:nvSpPr>
        <p:spPr>
          <a:xfrm>
            <a:off x="1793525" y="1366700"/>
            <a:ext cx="1453200" cy="574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b="1">
                <a:solidFill>
                  <a:schemeClr val="accent3"/>
                </a:solidFill>
                <a:latin typeface="Questrial"/>
                <a:ea typeface="Questrial"/>
                <a:cs typeface="Questrial"/>
                <a:sym typeface="Questrial"/>
              </a:rPr>
              <a:t>188-day average</a:t>
            </a:r>
            <a:endParaRPr b="1">
              <a:solidFill>
                <a:schemeClr val="accent3"/>
              </a:solidFill>
              <a:latin typeface="Questrial"/>
              <a:ea typeface="Questrial"/>
              <a:cs typeface="Questrial"/>
              <a:sym typeface="Questrial"/>
            </a:endParaRPr>
          </a:p>
        </p:txBody>
      </p:sp>
      <p:sp>
        <p:nvSpPr>
          <p:cNvPr id="221" name="Google Shape;221;p40"/>
          <p:cNvSpPr/>
          <p:nvPr/>
        </p:nvSpPr>
        <p:spPr>
          <a:xfrm>
            <a:off x="1777107" y="492065"/>
            <a:ext cx="5828700" cy="5195100"/>
          </a:xfrm>
          <a:prstGeom prst="mathMultiply">
            <a:avLst>
              <a:gd name="adj1" fmla="val 17559"/>
            </a:avLst>
          </a:prstGeom>
          <a:solidFill>
            <a:srgbClr val="CC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solidFill>
                  <a:schemeClr val="lt1"/>
                </a:solidFill>
                <a:latin typeface="Georgia"/>
                <a:ea typeface="Georgia"/>
                <a:cs typeface="Georgia"/>
                <a:sym typeface="Georgia"/>
              </a:rPr>
              <a:t>WRONG</a:t>
            </a:r>
            <a:endParaRPr sz="2200" b="1">
              <a:solidFill>
                <a:schemeClr val="lt1"/>
              </a:solidFill>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41"/>
          <p:cNvPicPr preferRelativeResize="0"/>
          <p:nvPr/>
        </p:nvPicPr>
        <p:blipFill>
          <a:blip r:embed="rId3">
            <a:alphaModFix/>
          </a:blip>
          <a:stretch>
            <a:fillRect/>
          </a:stretch>
        </p:blipFill>
        <p:spPr>
          <a:xfrm>
            <a:off x="0" y="0"/>
            <a:ext cx="9144001" cy="6099451"/>
          </a:xfrm>
          <a:prstGeom prst="rect">
            <a:avLst/>
          </a:prstGeom>
          <a:noFill/>
          <a:ln>
            <a:noFill/>
          </a:ln>
        </p:spPr>
      </p:pic>
      <p:sp>
        <p:nvSpPr>
          <p:cNvPr id="227" name="Google Shape;227;p41"/>
          <p:cNvSpPr/>
          <p:nvPr/>
        </p:nvSpPr>
        <p:spPr>
          <a:xfrm>
            <a:off x="506875" y="1119275"/>
            <a:ext cx="2358300" cy="1083600"/>
          </a:xfrm>
          <a:prstGeom prst="wedgeEllipseCallout">
            <a:avLst>
              <a:gd name="adj1" fmla="val 79929"/>
              <a:gd name="adj2" fmla="val 136"/>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2"/>
                </a:solidFill>
                <a:latin typeface="Questrial"/>
                <a:ea typeface="Questrial"/>
                <a:cs typeface="Questrial"/>
                <a:sym typeface="Questrial"/>
              </a:rPr>
              <a:t>Huh?</a:t>
            </a:r>
            <a:endParaRPr sz="2400">
              <a:solidFill>
                <a:schemeClr val="dk2"/>
              </a:solidFill>
              <a:latin typeface="Questrial"/>
              <a:ea typeface="Questrial"/>
              <a:cs typeface="Questrial"/>
              <a:sym typeface="Quest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Crash Course in Grade 6 Math</a:t>
            </a:r>
            <a:endParaRPr/>
          </a:p>
        </p:txBody>
      </p:sp>
      <p:sp>
        <p:nvSpPr>
          <p:cNvPr id="233" name="Google Shape;233;p42"/>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Assuming the set of numbers:</a:t>
            </a:r>
            <a:br>
              <a:rPr lang="en" dirty="0"/>
            </a:br>
            <a:r>
              <a:rPr lang="en" dirty="0"/>
              <a:t>			</a:t>
            </a:r>
            <a:r>
              <a:rPr lang="en" sz="3000" dirty="0"/>
              <a:t>1, 2, 3, 24, 70</a:t>
            </a:r>
            <a:endParaRPr sz="3000" dirty="0"/>
          </a:p>
          <a:p>
            <a:pPr marL="0" lvl="0" indent="0" algn="l" rtl="0">
              <a:spcBef>
                <a:spcPts val="1600"/>
              </a:spcBef>
              <a:spcAft>
                <a:spcPts val="0"/>
              </a:spcAft>
              <a:buNone/>
            </a:pPr>
            <a:r>
              <a:rPr lang="en" dirty="0"/>
              <a:t>The </a:t>
            </a:r>
            <a:r>
              <a:rPr lang="en" b="1" dirty="0"/>
              <a:t>average</a:t>
            </a:r>
            <a:r>
              <a:rPr lang="en" dirty="0"/>
              <a:t> (also called </a:t>
            </a:r>
            <a:r>
              <a:rPr lang="en" b="1" dirty="0"/>
              <a:t>mean</a:t>
            </a:r>
            <a:r>
              <a:rPr lang="en" dirty="0"/>
              <a:t>) is:		(1+2+3+24+70) / 5</a:t>
            </a:r>
            <a:br>
              <a:rPr lang="en" dirty="0"/>
            </a:br>
            <a:r>
              <a:rPr lang="en" dirty="0"/>
              <a:t>				        = 	100 / 5 </a:t>
            </a:r>
            <a:br>
              <a:rPr lang="en" dirty="0"/>
            </a:br>
            <a:r>
              <a:rPr lang="en" dirty="0"/>
              <a:t>				        = 	</a:t>
            </a:r>
            <a:r>
              <a:rPr lang="en" b="1" dirty="0"/>
              <a:t>20</a:t>
            </a:r>
            <a:endParaRPr b="1" dirty="0"/>
          </a:p>
          <a:p>
            <a:pPr marL="0" lvl="0" indent="0" algn="l" rtl="0">
              <a:spcBef>
                <a:spcPts val="1600"/>
              </a:spcBef>
              <a:spcAft>
                <a:spcPts val="1600"/>
              </a:spcAft>
              <a:buNone/>
            </a:pPr>
            <a:r>
              <a:rPr lang="en" dirty="0"/>
              <a:t>The </a:t>
            </a:r>
            <a:r>
              <a:rPr lang="en" b="1" dirty="0"/>
              <a:t>median</a:t>
            </a:r>
            <a:r>
              <a:rPr lang="en" dirty="0"/>
              <a:t> is the middle value:		1, 2, </a:t>
            </a:r>
            <a:r>
              <a:rPr lang="en" b="1" dirty="0"/>
              <a:t>3</a:t>
            </a:r>
            <a:r>
              <a:rPr lang="en" dirty="0"/>
              <a:t>, 24, 70</a:t>
            </a:r>
            <a:br>
              <a:rPr lang="en" dirty="0"/>
            </a:br>
            <a:r>
              <a:rPr lang="en" dirty="0"/>
              <a:t>				        =	</a:t>
            </a:r>
            <a:r>
              <a:rPr lang="en" b="1" dirty="0"/>
              <a:t>3</a:t>
            </a:r>
            <a:endParaRP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Power Law Curve</a:t>
            </a:r>
            <a:endParaRPr/>
          </a:p>
        </p:txBody>
      </p:sp>
      <p:grpSp>
        <p:nvGrpSpPr>
          <p:cNvPr id="239" name="Google Shape;239;p43"/>
          <p:cNvGrpSpPr/>
          <p:nvPr/>
        </p:nvGrpSpPr>
        <p:grpSpPr>
          <a:xfrm>
            <a:off x="1727500" y="1178350"/>
            <a:ext cx="5688999" cy="3822200"/>
            <a:chOff x="1973675" y="1178350"/>
            <a:chExt cx="5688999" cy="3822200"/>
          </a:xfrm>
        </p:grpSpPr>
        <p:pic>
          <p:nvPicPr>
            <p:cNvPr id="240" name="Google Shape;240;p43" title="Points scored"/>
            <p:cNvPicPr preferRelativeResize="0"/>
            <p:nvPr/>
          </p:nvPicPr>
          <p:blipFill rotWithShape="1">
            <a:blip r:embed="rId3">
              <a:alphaModFix/>
            </a:blip>
            <a:srcRect l="7961"/>
            <a:stretch/>
          </p:blipFill>
          <p:spPr>
            <a:xfrm>
              <a:off x="1973675" y="1178350"/>
              <a:ext cx="5688999" cy="3822200"/>
            </a:xfrm>
            <a:prstGeom prst="rect">
              <a:avLst/>
            </a:prstGeom>
            <a:noFill/>
            <a:ln>
              <a:noFill/>
            </a:ln>
          </p:spPr>
        </p:pic>
        <p:cxnSp>
          <p:nvCxnSpPr>
            <p:cNvPr id="241" name="Google Shape;241;p43"/>
            <p:cNvCxnSpPr>
              <a:stCxn id="242" idx="1"/>
            </p:cNvCxnSpPr>
            <p:nvPr/>
          </p:nvCxnSpPr>
          <p:spPr>
            <a:xfrm flipH="1">
              <a:off x="4931775" y="2858850"/>
              <a:ext cx="820200" cy="1177800"/>
            </a:xfrm>
            <a:prstGeom prst="straightConnector1">
              <a:avLst/>
            </a:prstGeom>
            <a:noFill/>
            <a:ln w="19050" cap="flat" cmpd="sng">
              <a:solidFill>
                <a:schemeClr val="accent3"/>
              </a:solidFill>
              <a:prstDash val="solid"/>
              <a:round/>
              <a:headEnd type="none" w="med" len="med"/>
              <a:tailEnd type="triangle" w="med" len="med"/>
            </a:ln>
          </p:spPr>
        </p:cxnSp>
        <p:sp>
          <p:nvSpPr>
            <p:cNvPr id="242" name="Google Shape;242;p43"/>
            <p:cNvSpPr txBox="1"/>
            <p:nvPr/>
          </p:nvSpPr>
          <p:spPr>
            <a:xfrm>
              <a:off x="5751975" y="2571750"/>
              <a:ext cx="1453200" cy="5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accent3"/>
                  </a:solidFill>
                  <a:latin typeface="Questrial"/>
                  <a:ea typeface="Questrial"/>
                  <a:cs typeface="Questrial"/>
                  <a:sym typeface="Questrial"/>
                </a:rPr>
                <a:t>188-day </a:t>
              </a:r>
              <a:br>
                <a:rPr lang="en" b="1">
                  <a:solidFill>
                    <a:schemeClr val="accent3"/>
                  </a:solidFill>
                  <a:latin typeface="Questrial"/>
                  <a:ea typeface="Questrial"/>
                  <a:cs typeface="Questrial"/>
                  <a:sym typeface="Questrial"/>
                </a:rPr>
              </a:br>
              <a:r>
                <a:rPr lang="en" b="1">
                  <a:solidFill>
                    <a:schemeClr val="accent3"/>
                  </a:solidFill>
                  <a:latin typeface="Questrial"/>
                  <a:ea typeface="Questrial"/>
                  <a:cs typeface="Questrial"/>
                  <a:sym typeface="Questrial"/>
                </a:rPr>
                <a:t>mean</a:t>
              </a:r>
              <a:endParaRPr b="1">
                <a:solidFill>
                  <a:schemeClr val="accent3"/>
                </a:solidFill>
                <a:latin typeface="Questrial"/>
                <a:ea typeface="Questrial"/>
                <a:cs typeface="Questrial"/>
                <a:sym typeface="Questrial"/>
              </a:endParaRPr>
            </a:p>
          </p:txBody>
        </p:sp>
      </p:grpSp>
      <p:grpSp>
        <p:nvGrpSpPr>
          <p:cNvPr id="243" name="Google Shape;243;p43"/>
          <p:cNvGrpSpPr/>
          <p:nvPr/>
        </p:nvGrpSpPr>
        <p:grpSpPr>
          <a:xfrm>
            <a:off x="2072250" y="2208050"/>
            <a:ext cx="1997400" cy="1476600"/>
            <a:chOff x="4770675" y="2647950"/>
            <a:chExt cx="1997400" cy="1476600"/>
          </a:xfrm>
        </p:grpSpPr>
        <p:cxnSp>
          <p:nvCxnSpPr>
            <p:cNvPr id="244" name="Google Shape;244;p43"/>
            <p:cNvCxnSpPr>
              <a:stCxn id="245" idx="1"/>
            </p:cNvCxnSpPr>
            <p:nvPr/>
          </p:nvCxnSpPr>
          <p:spPr>
            <a:xfrm flipH="1">
              <a:off x="4770675" y="2935050"/>
              <a:ext cx="905100" cy="1189500"/>
            </a:xfrm>
            <a:prstGeom prst="straightConnector1">
              <a:avLst/>
            </a:prstGeom>
            <a:noFill/>
            <a:ln w="19050" cap="flat" cmpd="sng">
              <a:solidFill>
                <a:schemeClr val="accent2"/>
              </a:solidFill>
              <a:prstDash val="solid"/>
              <a:round/>
              <a:headEnd type="none" w="med" len="med"/>
              <a:tailEnd type="triangle" w="med" len="med"/>
            </a:ln>
          </p:spPr>
        </p:cxnSp>
        <p:sp>
          <p:nvSpPr>
            <p:cNvPr id="245" name="Google Shape;245;p43"/>
            <p:cNvSpPr txBox="1"/>
            <p:nvPr/>
          </p:nvSpPr>
          <p:spPr>
            <a:xfrm>
              <a:off x="5675775" y="2647950"/>
              <a:ext cx="1092300" cy="5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accent2"/>
                  </a:solidFill>
                  <a:latin typeface="Questrial"/>
                  <a:ea typeface="Questrial"/>
                  <a:cs typeface="Questrial"/>
                  <a:sym typeface="Questrial"/>
                </a:rPr>
                <a:t>15-day median</a:t>
              </a:r>
              <a:endParaRPr b="1">
                <a:solidFill>
                  <a:schemeClr val="accent2"/>
                </a:solidFill>
                <a:latin typeface="Questrial"/>
                <a:ea typeface="Questrial"/>
                <a:cs typeface="Questrial"/>
                <a:sym typeface="Quest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4"/>
          <p:cNvSpPr txBox="1">
            <a:spLocks noGrp="1"/>
          </p:cNvSpPr>
          <p:nvPr>
            <p:ph type="title"/>
          </p:nvPr>
        </p:nvSpPr>
        <p:spPr>
          <a:xfrm>
            <a:off x="490250" y="1116125"/>
            <a:ext cx="8007900" cy="350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When you have a few </a:t>
            </a:r>
            <a:r>
              <a:rPr lang="en" sz="5700" b="1"/>
              <a:t>extreme data points</a:t>
            </a:r>
            <a:r>
              <a:rPr lang="en"/>
              <a:t>, averages are affected </a:t>
            </a:r>
            <a:br>
              <a:rPr lang="en"/>
            </a:br>
            <a:r>
              <a:rPr lang="en"/>
              <a:t>but medians are not.</a:t>
            </a:r>
            <a:endParaRPr/>
          </a:p>
        </p:txBody>
      </p:sp>
      <p:sp>
        <p:nvSpPr>
          <p:cNvPr id="251" name="Google Shape;251;p44"/>
          <p:cNvSpPr txBox="1">
            <a:spLocks noGrp="1"/>
          </p:cNvSpPr>
          <p:nvPr>
            <p:ph type="title" idx="2"/>
          </p:nvPr>
        </p:nvSpPr>
        <p:spPr>
          <a:xfrm>
            <a:off x="311700" y="445025"/>
            <a:ext cx="8520600" cy="67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Key Takeaway:</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5"/>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Alternate Version </a:t>
            </a:r>
            <a:endParaRPr dirty="0"/>
          </a:p>
        </p:txBody>
      </p:sp>
      <p:sp>
        <p:nvSpPr>
          <p:cNvPr id="257" name="Google Shape;257;p45"/>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 average length of time people spent homeless in the last year was 188 days”</a:t>
            </a:r>
            <a:endParaRPr/>
          </a:p>
        </p:txBody>
      </p:sp>
      <p:sp>
        <p:nvSpPr>
          <p:cNvPr id="258" name="Google Shape;258;p45"/>
          <p:cNvSpPr txBox="1">
            <a:spLocks noGrp="1"/>
          </p:cNvSpPr>
          <p:nvPr>
            <p:ph type="subTitle" idx="2"/>
          </p:nvPr>
        </p:nvSpPr>
        <p:spPr>
          <a:xfrm>
            <a:off x="4835400" y="665826"/>
            <a:ext cx="4045200" cy="402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 typical length of time people spent homeless in the last year was 15 days, but some were homeless much longer”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You’re probably lying about homelessness</a:t>
            </a:r>
            <a:endParaRPr/>
          </a:p>
        </p:txBody>
      </p:sp>
      <p:sp>
        <p:nvSpPr>
          <p:cNvPr id="96" name="Google Shape;96;p19"/>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But it’s not your fault.</a:t>
            </a:r>
            <a:endParaRPr sz="3200"/>
          </a:p>
          <a:p>
            <a:pPr marL="0" lvl="0" indent="0" algn="l" rtl="0">
              <a:spcBef>
                <a:spcPts val="1600"/>
              </a:spcBef>
              <a:spcAft>
                <a:spcPts val="1600"/>
              </a:spcAft>
              <a:buNone/>
            </a:pPr>
            <a:r>
              <a:rPr lang="en" sz="3200"/>
              <a:t>Homelessness is </a:t>
            </a:r>
            <a:r>
              <a:rPr lang="en" sz="3200" b="1" u="sng"/>
              <a:t>complicated</a:t>
            </a:r>
            <a:r>
              <a:rPr lang="en" sz="3200"/>
              <a:t>!</a:t>
            </a:r>
            <a:endParaRPr sz="3800" b="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6"/>
          <p:cNvSpPr txBox="1">
            <a:spLocks noGrp="1"/>
          </p:cNvSpPr>
          <p:nvPr>
            <p:ph type="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Method 3:</a:t>
            </a:r>
            <a:endParaRPr dirty="0"/>
          </a:p>
          <a:p>
            <a:pPr marL="0" lvl="0" indent="0" algn="ctr" rtl="0">
              <a:spcBef>
                <a:spcPts val="0"/>
              </a:spcBef>
              <a:spcAft>
                <a:spcPts val="0"/>
              </a:spcAft>
              <a:buNone/>
            </a:pPr>
            <a:r>
              <a:rPr lang="en" b="1" dirty="0"/>
              <a:t>Cherry-pick your data source</a:t>
            </a:r>
            <a:endParaRPr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7"/>
          <p:cNvSpPr txBox="1">
            <a:spLocks noGrp="1"/>
          </p:cNvSpPr>
          <p:nvPr>
            <p:ph type="title"/>
          </p:nvPr>
        </p:nvSpPr>
        <p:spPr>
          <a:xfrm>
            <a:off x="490250" y="526350"/>
            <a:ext cx="8007900" cy="40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dirty="0"/>
              <a:t>“In 2018, </a:t>
            </a:r>
            <a:r>
              <a:rPr lang="en" sz="4500" b="1" dirty="0"/>
              <a:t>22.3%</a:t>
            </a:r>
            <a:r>
              <a:rPr lang="en" sz="4500" dirty="0"/>
              <a:t> of shelter users in the sample met the criteria for experiencing </a:t>
            </a:r>
            <a:r>
              <a:rPr lang="en" sz="4500" b="1" dirty="0"/>
              <a:t>chronic homelessness</a:t>
            </a:r>
            <a:r>
              <a:rPr lang="en" sz="4500" dirty="0"/>
              <a:t>.”</a:t>
            </a:r>
            <a:endParaRPr sz="4500" dirty="0"/>
          </a:p>
        </p:txBody>
      </p:sp>
      <p:sp>
        <p:nvSpPr>
          <p:cNvPr id="269" name="Google Shape;269;p47"/>
          <p:cNvSpPr txBo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rgbClr val="333333"/>
                </a:solidFill>
                <a:highlight>
                  <a:srgbClr val="FFFFFF"/>
                </a:highlight>
                <a:latin typeface="Georgia"/>
                <a:ea typeface="Georgia"/>
                <a:cs typeface="Georgia"/>
                <a:sym typeface="Georgia"/>
              </a:rPr>
              <a:t>National Shelter Study 2018 Update</a:t>
            </a:r>
            <a:endParaRPr sz="1800">
              <a:solidFill>
                <a:srgbClr val="333333"/>
              </a:solidFill>
              <a:highlight>
                <a:srgbClr val="FFFFFF"/>
              </a:highlight>
              <a:latin typeface="Georgia"/>
              <a:ea typeface="Georgia"/>
              <a:cs typeface="Georgia"/>
              <a:sym typeface="Georgi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8"/>
          <p:cNvSpPr txBox="1">
            <a:spLocks noGrp="1"/>
          </p:cNvSpPr>
          <p:nvPr>
            <p:ph type="title"/>
          </p:nvPr>
        </p:nvSpPr>
        <p:spPr>
          <a:xfrm>
            <a:off x="490250" y="526350"/>
            <a:ext cx="8007900" cy="40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dirty="0"/>
              <a:t>“People experiencing </a:t>
            </a:r>
            <a:r>
              <a:rPr lang="en" sz="4800" b="1" dirty="0"/>
              <a:t>chronic homelessness</a:t>
            </a:r>
            <a:r>
              <a:rPr lang="en" sz="4500" dirty="0"/>
              <a:t> accounted for </a:t>
            </a:r>
            <a:r>
              <a:rPr lang="en" sz="4800" b="1" dirty="0"/>
              <a:t>60%</a:t>
            </a:r>
            <a:r>
              <a:rPr lang="en" sz="4500" dirty="0"/>
              <a:t> of all respondents”</a:t>
            </a:r>
            <a:endParaRPr sz="4500" dirty="0"/>
          </a:p>
        </p:txBody>
      </p:sp>
      <p:sp>
        <p:nvSpPr>
          <p:cNvPr id="275" name="Google Shape;275;p48"/>
          <p:cNvSpPr txBo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rgbClr val="333333"/>
                </a:solidFill>
                <a:highlight>
                  <a:srgbClr val="FFFFFF"/>
                </a:highlight>
                <a:latin typeface="Georgia"/>
                <a:ea typeface="Georgia"/>
                <a:cs typeface="Georgia"/>
                <a:sym typeface="Georgia"/>
              </a:rPr>
              <a:t>Everyone Counts 2018</a:t>
            </a:r>
            <a:endParaRPr sz="1800">
              <a:solidFill>
                <a:srgbClr val="333333"/>
              </a:solidFill>
              <a:highlight>
                <a:srgbClr val="FFFFFF"/>
              </a:highlight>
              <a:latin typeface="Georgia"/>
              <a:ea typeface="Georgia"/>
              <a:cs typeface="Georgia"/>
              <a:sym typeface="Georgi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9"/>
        <p:cNvGrpSpPr/>
        <p:nvPr/>
      </p:nvGrpSpPr>
      <p:grpSpPr>
        <a:xfrm>
          <a:off x="0" y="0"/>
          <a:ext cx="0" cy="0"/>
          <a:chOff x="0" y="0"/>
          <a:chExt cx="0" cy="0"/>
        </a:xfrm>
      </p:grpSpPr>
      <p:sp>
        <p:nvSpPr>
          <p:cNvPr id="280" name="Google Shape;280;p49"/>
          <p:cNvSpPr/>
          <p:nvPr/>
        </p:nvSpPr>
        <p:spPr>
          <a:xfrm>
            <a:off x="85450" y="355450"/>
            <a:ext cx="2828100" cy="1907700"/>
          </a:xfrm>
          <a:prstGeom prst="wedgeEllipseCallout">
            <a:avLst>
              <a:gd name="adj1" fmla="val 81286"/>
              <a:gd name="adj2" fmla="val 578"/>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Questrial"/>
                <a:ea typeface="Questrial"/>
                <a:cs typeface="Questrial"/>
                <a:sym typeface="Questrial"/>
              </a:rPr>
              <a:t>How does that make sense?</a:t>
            </a:r>
            <a:endParaRPr sz="2400">
              <a:latin typeface="Questrial"/>
              <a:ea typeface="Questrial"/>
              <a:cs typeface="Questrial"/>
              <a:sym typeface="Quest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Look at the </a:t>
            </a:r>
            <a:r>
              <a:rPr lang="en" b="1"/>
              <a:t>data sources</a:t>
            </a:r>
            <a:endParaRPr b="1"/>
          </a:p>
        </p:txBody>
      </p:sp>
      <p:sp>
        <p:nvSpPr>
          <p:cNvPr id="286" name="Google Shape;286;p50"/>
          <p:cNvSpPr txBox="1">
            <a:spLocks noGrp="1"/>
          </p:cNvSpPr>
          <p:nvPr>
            <p:ph type="body" idx="1"/>
          </p:nvPr>
        </p:nvSpPr>
        <p:spPr>
          <a:xfrm>
            <a:off x="311700" y="1234050"/>
            <a:ext cx="3999900" cy="155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“In 2018, 22.3% of shelter users in the sample met the criteria for experiencing chronic homelessness.”</a:t>
            </a:r>
            <a:endParaRPr sz="1600"/>
          </a:p>
          <a:p>
            <a:pPr marL="0" lvl="0" indent="0" algn="l" rtl="0">
              <a:spcBef>
                <a:spcPts val="1600"/>
              </a:spcBef>
              <a:spcAft>
                <a:spcPts val="1600"/>
              </a:spcAft>
              <a:buNone/>
            </a:pPr>
            <a:r>
              <a:rPr lang="en" sz="1600" b="1"/>
              <a:t>National Shelter Study 2018 Update</a:t>
            </a:r>
            <a:endParaRPr sz="1600" b="1"/>
          </a:p>
        </p:txBody>
      </p:sp>
      <p:sp>
        <p:nvSpPr>
          <p:cNvPr id="287" name="Google Shape;287;p50"/>
          <p:cNvSpPr txBox="1">
            <a:spLocks noGrp="1"/>
          </p:cNvSpPr>
          <p:nvPr>
            <p:ph type="body" idx="2"/>
          </p:nvPr>
        </p:nvSpPr>
        <p:spPr>
          <a:xfrm>
            <a:off x="4832400" y="1234050"/>
            <a:ext cx="3999900" cy="155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“People experiencing chronic homelessness accounted for 60% of all respondents”</a:t>
            </a:r>
            <a:endParaRPr sz="1600"/>
          </a:p>
          <a:p>
            <a:pPr marL="0" lvl="0" indent="0" algn="l" rtl="0">
              <a:spcBef>
                <a:spcPts val="1600"/>
              </a:spcBef>
              <a:spcAft>
                <a:spcPts val="1600"/>
              </a:spcAft>
              <a:buNone/>
            </a:pPr>
            <a:r>
              <a:rPr lang="en" sz="1600" b="1"/>
              <a:t>Everyone Counts 2018</a:t>
            </a:r>
            <a:endParaRPr sz="1600" b="1"/>
          </a:p>
        </p:txBody>
      </p:sp>
      <p:sp>
        <p:nvSpPr>
          <p:cNvPr id="288" name="Google Shape;288;p50"/>
          <p:cNvSpPr txBox="1"/>
          <p:nvPr/>
        </p:nvSpPr>
        <p:spPr>
          <a:xfrm>
            <a:off x="311625" y="3206225"/>
            <a:ext cx="3999900" cy="415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800" b="1">
                <a:solidFill>
                  <a:schemeClr val="accent2"/>
                </a:solidFill>
                <a:latin typeface="Questrial"/>
                <a:ea typeface="Questrial"/>
                <a:cs typeface="Questrial"/>
                <a:sym typeface="Questrial"/>
              </a:rPr>
              <a:t>Data from the whole year</a:t>
            </a:r>
            <a:endParaRPr sz="1800" b="1">
              <a:solidFill>
                <a:schemeClr val="accent2"/>
              </a:solidFill>
              <a:latin typeface="Questrial"/>
              <a:ea typeface="Questrial"/>
              <a:cs typeface="Questrial"/>
              <a:sym typeface="Questrial"/>
            </a:endParaRPr>
          </a:p>
        </p:txBody>
      </p:sp>
      <p:sp>
        <p:nvSpPr>
          <p:cNvPr id="289" name="Google Shape;289;p50"/>
          <p:cNvSpPr txBox="1"/>
          <p:nvPr/>
        </p:nvSpPr>
        <p:spPr>
          <a:xfrm>
            <a:off x="4832400" y="3206225"/>
            <a:ext cx="3999900" cy="4152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800" b="1">
                <a:solidFill>
                  <a:schemeClr val="accent2"/>
                </a:solidFill>
                <a:latin typeface="Questrial"/>
                <a:ea typeface="Questrial"/>
                <a:cs typeface="Questrial"/>
                <a:sym typeface="Questrial"/>
              </a:rPr>
              <a:t>Data from just one day</a:t>
            </a:r>
            <a:endParaRPr sz="1800" b="1">
              <a:solidFill>
                <a:schemeClr val="accent2"/>
              </a:solidFill>
              <a:latin typeface="Questrial"/>
              <a:ea typeface="Questrial"/>
              <a:cs typeface="Questrial"/>
              <a:sym typeface="Questrial"/>
            </a:endParaRPr>
          </a:p>
        </p:txBody>
      </p:sp>
      <p:cxnSp>
        <p:nvCxnSpPr>
          <p:cNvPr id="290" name="Google Shape;290;p50"/>
          <p:cNvCxnSpPr/>
          <p:nvPr/>
        </p:nvCxnSpPr>
        <p:spPr>
          <a:xfrm rot="10800000" flipH="1">
            <a:off x="771525" y="2639725"/>
            <a:ext cx="582600" cy="627900"/>
          </a:xfrm>
          <a:prstGeom prst="straightConnector1">
            <a:avLst/>
          </a:prstGeom>
          <a:noFill/>
          <a:ln w="19050" cap="flat" cmpd="sng">
            <a:solidFill>
              <a:schemeClr val="accent2"/>
            </a:solidFill>
            <a:prstDash val="solid"/>
            <a:round/>
            <a:headEnd type="none" w="med" len="med"/>
            <a:tailEnd type="triangle" w="med" len="med"/>
          </a:ln>
        </p:spPr>
      </p:cxnSp>
      <p:cxnSp>
        <p:nvCxnSpPr>
          <p:cNvPr id="291" name="Google Shape;291;p50"/>
          <p:cNvCxnSpPr/>
          <p:nvPr/>
        </p:nvCxnSpPr>
        <p:spPr>
          <a:xfrm rot="10800000">
            <a:off x="7276700" y="2602375"/>
            <a:ext cx="763800" cy="680400"/>
          </a:xfrm>
          <a:prstGeom prst="straightConnector1">
            <a:avLst/>
          </a:prstGeom>
          <a:noFill/>
          <a:ln w="19050" cap="flat" cmpd="sng">
            <a:solidFill>
              <a:schemeClr val="accent2"/>
            </a:solidFill>
            <a:prstDash val="solid"/>
            <a:round/>
            <a:headEnd type="none" w="med" len="med"/>
            <a:tailEnd type="triangle" w="med" len="med"/>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Over Time</a:t>
            </a:r>
            <a:endParaRPr/>
          </a:p>
        </p:txBody>
      </p:sp>
      <p:pic>
        <p:nvPicPr>
          <p:cNvPr id="297" name="Google Shape;297;p51" title="Points scored"/>
          <p:cNvPicPr preferRelativeResize="0"/>
          <p:nvPr/>
        </p:nvPicPr>
        <p:blipFill rotWithShape="1">
          <a:blip r:embed="rId3">
            <a:alphaModFix/>
          </a:blip>
          <a:srcRect b="7927"/>
          <a:stretch/>
        </p:blipFill>
        <p:spPr>
          <a:xfrm>
            <a:off x="948875" y="1017725"/>
            <a:ext cx="6042249" cy="4125775"/>
          </a:xfrm>
          <a:prstGeom prst="rect">
            <a:avLst/>
          </a:prstGeom>
          <a:noFill/>
          <a:ln>
            <a:noFill/>
          </a:ln>
        </p:spPr>
      </p:pic>
      <p:graphicFrame>
        <p:nvGraphicFramePr>
          <p:cNvPr id="298" name="Google Shape;298;p51"/>
          <p:cNvGraphicFramePr/>
          <p:nvPr/>
        </p:nvGraphicFramePr>
        <p:xfrm>
          <a:off x="1797000" y="1017725"/>
          <a:ext cx="3000000" cy="3000000"/>
        </p:xfrm>
        <a:graphic>
          <a:graphicData uri="http://schemas.openxmlformats.org/drawingml/2006/table">
            <a:tbl>
              <a:tblPr>
                <a:noFill/>
                <a:tableStyleId>{9E691898-B487-4ABB-A833-EF63886E0F05}</a:tableStyleId>
              </a:tblPr>
              <a:tblGrid>
                <a:gridCol w="414500">
                  <a:extLst>
                    <a:ext uri="{9D8B030D-6E8A-4147-A177-3AD203B41FA5}">
                      <a16:colId xmlns:a16="http://schemas.microsoft.com/office/drawing/2014/main" val="20000"/>
                    </a:ext>
                  </a:extLst>
                </a:gridCol>
                <a:gridCol w="414500">
                  <a:extLst>
                    <a:ext uri="{9D8B030D-6E8A-4147-A177-3AD203B41FA5}">
                      <a16:colId xmlns:a16="http://schemas.microsoft.com/office/drawing/2014/main" val="20001"/>
                    </a:ext>
                  </a:extLst>
                </a:gridCol>
                <a:gridCol w="414500">
                  <a:extLst>
                    <a:ext uri="{9D8B030D-6E8A-4147-A177-3AD203B41FA5}">
                      <a16:colId xmlns:a16="http://schemas.microsoft.com/office/drawing/2014/main" val="20002"/>
                    </a:ext>
                  </a:extLst>
                </a:gridCol>
                <a:gridCol w="414500">
                  <a:extLst>
                    <a:ext uri="{9D8B030D-6E8A-4147-A177-3AD203B41FA5}">
                      <a16:colId xmlns:a16="http://schemas.microsoft.com/office/drawing/2014/main" val="20003"/>
                    </a:ext>
                  </a:extLst>
                </a:gridCol>
                <a:gridCol w="414500">
                  <a:extLst>
                    <a:ext uri="{9D8B030D-6E8A-4147-A177-3AD203B41FA5}">
                      <a16:colId xmlns:a16="http://schemas.microsoft.com/office/drawing/2014/main" val="20004"/>
                    </a:ext>
                  </a:extLst>
                </a:gridCol>
                <a:gridCol w="414500">
                  <a:extLst>
                    <a:ext uri="{9D8B030D-6E8A-4147-A177-3AD203B41FA5}">
                      <a16:colId xmlns:a16="http://schemas.microsoft.com/office/drawing/2014/main" val="20005"/>
                    </a:ext>
                  </a:extLst>
                </a:gridCol>
                <a:gridCol w="414500">
                  <a:extLst>
                    <a:ext uri="{9D8B030D-6E8A-4147-A177-3AD203B41FA5}">
                      <a16:colId xmlns:a16="http://schemas.microsoft.com/office/drawing/2014/main" val="20006"/>
                    </a:ext>
                  </a:extLst>
                </a:gridCol>
                <a:gridCol w="414500">
                  <a:extLst>
                    <a:ext uri="{9D8B030D-6E8A-4147-A177-3AD203B41FA5}">
                      <a16:colId xmlns:a16="http://schemas.microsoft.com/office/drawing/2014/main" val="20007"/>
                    </a:ext>
                  </a:extLst>
                </a:gridCol>
                <a:gridCol w="414500">
                  <a:extLst>
                    <a:ext uri="{9D8B030D-6E8A-4147-A177-3AD203B41FA5}">
                      <a16:colId xmlns:a16="http://schemas.microsoft.com/office/drawing/2014/main" val="20008"/>
                    </a:ext>
                  </a:extLst>
                </a:gridCol>
                <a:gridCol w="414500">
                  <a:extLst>
                    <a:ext uri="{9D8B030D-6E8A-4147-A177-3AD203B41FA5}">
                      <a16:colId xmlns:a16="http://schemas.microsoft.com/office/drawing/2014/main" val="20009"/>
                    </a:ext>
                  </a:extLst>
                </a:gridCol>
                <a:gridCol w="414500">
                  <a:extLst>
                    <a:ext uri="{9D8B030D-6E8A-4147-A177-3AD203B41FA5}">
                      <a16:colId xmlns:a16="http://schemas.microsoft.com/office/drawing/2014/main" val="20010"/>
                    </a:ext>
                  </a:extLst>
                </a:gridCol>
                <a:gridCol w="414500">
                  <a:extLst>
                    <a:ext uri="{9D8B030D-6E8A-4147-A177-3AD203B41FA5}">
                      <a16:colId xmlns:a16="http://schemas.microsoft.com/office/drawing/2014/main" val="20011"/>
                    </a:ext>
                  </a:extLst>
                </a:gridCol>
              </a:tblGrid>
              <a:tr h="381000">
                <a:tc>
                  <a:txBody>
                    <a:bodyPr/>
                    <a:lstStyle/>
                    <a:p>
                      <a:pPr marL="0" lvl="0" indent="0" algn="ctr" rtl="0">
                        <a:spcBef>
                          <a:spcPts val="0"/>
                        </a:spcBef>
                        <a:spcAft>
                          <a:spcPts val="0"/>
                        </a:spcAft>
                        <a:buNone/>
                      </a:pPr>
                      <a:r>
                        <a:rPr lang="en">
                          <a:latin typeface="Georgia"/>
                          <a:ea typeface="Georgia"/>
                          <a:cs typeface="Georgia"/>
                          <a:sym typeface="Georgia"/>
                        </a:rPr>
                        <a:t>J</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Georgia"/>
                          <a:ea typeface="Georgia"/>
                          <a:cs typeface="Georgia"/>
                          <a:sym typeface="Georgia"/>
                        </a:rPr>
                        <a:t>F</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Georgia"/>
                          <a:ea typeface="Georgia"/>
                          <a:cs typeface="Georgia"/>
                          <a:sym typeface="Georgia"/>
                        </a:rPr>
                        <a:t>M</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Georgia"/>
                          <a:ea typeface="Georgia"/>
                          <a:cs typeface="Georgia"/>
                          <a:sym typeface="Georgia"/>
                        </a:rPr>
                        <a:t>A</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Georgia"/>
                          <a:ea typeface="Georgia"/>
                          <a:cs typeface="Georgia"/>
                          <a:sym typeface="Georgia"/>
                        </a:rPr>
                        <a:t>M</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Georgia"/>
                          <a:ea typeface="Georgia"/>
                          <a:cs typeface="Georgia"/>
                          <a:sym typeface="Georgia"/>
                        </a:rPr>
                        <a:t>J</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Georgia"/>
                          <a:ea typeface="Georgia"/>
                          <a:cs typeface="Georgia"/>
                          <a:sym typeface="Georgia"/>
                        </a:rPr>
                        <a:t>J</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Georgia"/>
                          <a:ea typeface="Georgia"/>
                          <a:cs typeface="Georgia"/>
                          <a:sym typeface="Georgia"/>
                        </a:rPr>
                        <a:t>A</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Georgia"/>
                          <a:ea typeface="Georgia"/>
                          <a:cs typeface="Georgia"/>
                          <a:sym typeface="Georgia"/>
                        </a:rPr>
                        <a:t>S</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Georgia"/>
                          <a:ea typeface="Georgia"/>
                          <a:cs typeface="Georgia"/>
                          <a:sym typeface="Georgia"/>
                        </a:rPr>
                        <a:t>O</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Georgia"/>
                          <a:ea typeface="Georgia"/>
                          <a:cs typeface="Georgia"/>
                          <a:sym typeface="Georgia"/>
                        </a:rPr>
                        <a:t>N</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Georgia"/>
                          <a:ea typeface="Georgia"/>
                          <a:cs typeface="Georgia"/>
                          <a:sym typeface="Georgia"/>
                        </a:rPr>
                        <a:t>D</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cxnSp>
        <p:nvCxnSpPr>
          <p:cNvPr id="299" name="Google Shape;299;p51"/>
          <p:cNvCxnSpPr/>
          <p:nvPr/>
        </p:nvCxnSpPr>
        <p:spPr>
          <a:xfrm flipH="1">
            <a:off x="4476525" y="4479200"/>
            <a:ext cx="2538600" cy="82500"/>
          </a:xfrm>
          <a:prstGeom prst="straightConnector1">
            <a:avLst/>
          </a:prstGeom>
          <a:noFill/>
          <a:ln w="19050" cap="flat" cmpd="sng">
            <a:solidFill>
              <a:schemeClr val="accent3"/>
            </a:solidFill>
            <a:prstDash val="solid"/>
            <a:round/>
            <a:headEnd type="none" w="med" len="med"/>
            <a:tailEnd type="triangle" w="med" len="med"/>
          </a:ln>
        </p:spPr>
      </p:cxnSp>
      <p:sp>
        <p:nvSpPr>
          <p:cNvPr id="300" name="Google Shape;300;p51"/>
          <p:cNvSpPr txBox="1"/>
          <p:nvPr/>
        </p:nvSpPr>
        <p:spPr>
          <a:xfrm>
            <a:off x="6991125" y="3586125"/>
            <a:ext cx="1988700" cy="11019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400" b="1">
                <a:solidFill>
                  <a:schemeClr val="accent3"/>
                </a:solidFill>
                <a:latin typeface="Questrial"/>
                <a:ea typeface="Questrial"/>
                <a:cs typeface="Questrial"/>
                <a:sym typeface="Questrial"/>
              </a:rPr>
              <a:t>4/20</a:t>
            </a:r>
            <a:r>
              <a:rPr lang="en" sz="2000" b="1">
                <a:solidFill>
                  <a:schemeClr val="accent3"/>
                </a:solidFill>
                <a:latin typeface="Questrial"/>
                <a:ea typeface="Questrial"/>
                <a:cs typeface="Questrial"/>
                <a:sym typeface="Questrial"/>
              </a:rPr>
              <a:t> (20%) are chronically homeless</a:t>
            </a:r>
            <a:endParaRPr sz="2000" b="1">
              <a:solidFill>
                <a:schemeClr val="accent3"/>
              </a:solidFill>
              <a:latin typeface="Questrial"/>
              <a:ea typeface="Questrial"/>
              <a:cs typeface="Questrial"/>
              <a:sym typeface="Questrial"/>
            </a:endParaRPr>
          </a:p>
        </p:txBody>
      </p:sp>
      <p:cxnSp>
        <p:nvCxnSpPr>
          <p:cNvPr id="301" name="Google Shape;301;p51"/>
          <p:cNvCxnSpPr/>
          <p:nvPr/>
        </p:nvCxnSpPr>
        <p:spPr>
          <a:xfrm flipH="1">
            <a:off x="6105375" y="4578425"/>
            <a:ext cx="918000" cy="115800"/>
          </a:xfrm>
          <a:prstGeom prst="straightConnector1">
            <a:avLst/>
          </a:prstGeom>
          <a:noFill/>
          <a:ln w="19050" cap="flat" cmpd="sng">
            <a:solidFill>
              <a:schemeClr val="accent3"/>
            </a:solidFill>
            <a:prstDash val="solid"/>
            <a:round/>
            <a:headEnd type="none" w="med" len="med"/>
            <a:tailEnd type="triangle" w="med" len="med"/>
          </a:ln>
        </p:spPr>
      </p:cxnSp>
      <p:cxnSp>
        <p:nvCxnSpPr>
          <p:cNvPr id="302" name="Google Shape;302;p51"/>
          <p:cNvCxnSpPr/>
          <p:nvPr/>
        </p:nvCxnSpPr>
        <p:spPr>
          <a:xfrm flipH="1">
            <a:off x="6750650" y="4669400"/>
            <a:ext cx="388500" cy="206700"/>
          </a:xfrm>
          <a:prstGeom prst="straightConnector1">
            <a:avLst/>
          </a:prstGeom>
          <a:noFill/>
          <a:ln w="19050" cap="flat" cmpd="sng">
            <a:solidFill>
              <a:schemeClr val="accent3"/>
            </a:solidFill>
            <a:prstDash val="solid"/>
            <a:round/>
            <a:headEnd type="none" w="med" len="med"/>
            <a:tailEnd type="triangle" w="med" len="med"/>
          </a:ln>
        </p:spPr>
      </p:cxnSp>
      <p:sp>
        <p:nvSpPr>
          <p:cNvPr id="303" name="Google Shape;303;p51"/>
          <p:cNvSpPr txBox="1"/>
          <p:nvPr/>
        </p:nvSpPr>
        <p:spPr>
          <a:xfrm>
            <a:off x="6937675" y="1179775"/>
            <a:ext cx="1392600" cy="5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accent2"/>
                </a:solidFill>
                <a:latin typeface="Questrial"/>
                <a:ea typeface="Questrial"/>
                <a:cs typeface="Questrial"/>
                <a:sym typeface="Questrial"/>
              </a:rPr>
              <a:t>Homelessness from January to December</a:t>
            </a:r>
            <a:endParaRPr b="1">
              <a:solidFill>
                <a:schemeClr val="accent2"/>
              </a:solidFill>
              <a:latin typeface="Questrial"/>
              <a:ea typeface="Questrial"/>
              <a:cs typeface="Questrial"/>
              <a:sym typeface="Questrial"/>
            </a:endParaRPr>
          </a:p>
        </p:txBody>
      </p:sp>
      <p:cxnSp>
        <p:nvCxnSpPr>
          <p:cNvPr id="304" name="Google Shape;304;p51"/>
          <p:cNvCxnSpPr/>
          <p:nvPr/>
        </p:nvCxnSpPr>
        <p:spPr>
          <a:xfrm rot="10800000">
            <a:off x="6775475" y="4313825"/>
            <a:ext cx="198300" cy="0"/>
          </a:xfrm>
          <a:prstGeom prst="straightConnector1">
            <a:avLst/>
          </a:prstGeom>
          <a:noFill/>
          <a:ln w="19050" cap="flat" cmpd="sng">
            <a:solidFill>
              <a:schemeClr val="accent3"/>
            </a:solidFill>
            <a:prstDash val="solid"/>
            <a:round/>
            <a:headEnd type="none" w="med" len="med"/>
            <a:tailEnd type="triangle" w="med" len="med"/>
          </a:ln>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Point in Time</a:t>
            </a:r>
            <a:endParaRPr/>
          </a:p>
        </p:txBody>
      </p:sp>
      <p:pic>
        <p:nvPicPr>
          <p:cNvPr id="310" name="Google Shape;310;p52" title="Points scored"/>
          <p:cNvPicPr preferRelativeResize="0"/>
          <p:nvPr/>
        </p:nvPicPr>
        <p:blipFill rotWithShape="1">
          <a:blip r:embed="rId3">
            <a:alphaModFix/>
          </a:blip>
          <a:srcRect b="7927"/>
          <a:stretch/>
        </p:blipFill>
        <p:spPr>
          <a:xfrm>
            <a:off x="948875" y="1017725"/>
            <a:ext cx="6042249" cy="4125775"/>
          </a:xfrm>
          <a:prstGeom prst="rect">
            <a:avLst/>
          </a:prstGeom>
          <a:noFill/>
          <a:ln>
            <a:noFill/>
          </a:ln>
        </p:spPr>
      </p:pic>
      <p:graphicFrame>
        <p:nvGraphicFramePr>
          <p:cNvPr id="311" name="Google Shape;311;p52"/>
          <p:cNvGraphicFramePr/>
          <p:nvPr/>
        </p:nvGraphicFramePr>
        <p:xfrm>
          <a:off x="1797000" y="1017725"/>
          <a:ext cx="4974000" cy="396210"/>
        </p:xfrm>
        <a:graphic>
          <a:graphicData uri="http://schemas.openxmlformats.org/drawingml/2006/table">
            <a:tbl>
              <a:tblPr>
                <a:noFill/>
                <a:tableStyleId>{9E691898-B487-4ABB-A833-EF63886E0F05}</a:tableStyleId>
              </a:tblPr>
              <a:tblGrid>
                <a:gridCol w="414500">
                  <a:extLst>
                    <a:ext uri="{9D8B030D-6E8A-4147-A177-3AD203B41FA5}">
                      <a16:colId xmlns:a16="http://schemas.microsoft.com/office/drawing/2014/main" val="20000"/>
                    </a:ext>
                  </a:extLst>
                </a:gridCol>
                <a:gridCol w="414500">
                  <a:extLst>
                    <a:ext uri="{9D8B030D-6E8A-4147-A177-3AD203B41FA5}">
                      <a16:colId xmlns:a16="http://schemas.microsoft.com/office/drawing/2014/main" val="20001"/>
                    </a:ext>
                  </a:extLst>
                </a:gridCol>
                <a:gridCol w="414500">
                  <a:extLst>
                    <a:ext uri="{9D8B030D-6E8A-4147-A177-3AD203B41FA5}">
                      <a16:colId xmlns:a16="http://schemas.microsoft.com/office/drawing/2014/main" val="20002"/>
                    </a:ext>
                  </a:extLst>
                </a:gridCol>
                <a:gridCol w="414500">
                  <a:extLst>
                    <a:ext uri="{9D8B030D-6E8A-4147-A177-3AD203B41FA5}">
                      <a16:colId xmlns:a16="http://schemas.microsoft.com/office/drawing/2014/main" val="20003"/>
                    </a:ext>
                  </a:extLst>
                </a:gridCol>
                <a:gridCol w="414500">
                  <a:extLst>
                    <a:ext uri="{9D8B030D-6E8A-4147-A177-3AD203B41FA5}">
                      <a16:colId xmlns:a16="http://schemas.microsoft.com/office/drawing/2014/main" val="20004"/>
                    </a:ext>
                  </a:extLst>
                </a:gridCol>
                <a:gridCol w="414500">
                  <a:extLst>
                    <a:ext uri="{9D8B030D-6E8A-4147-A177-3AD203B41FA5}">
                      <a16:colId xmlns:a16="http://schemas.microsoft.com/office/drawing/2014/main" val="20005"/>
                    </a:ext>
                  </a:extLst>
                </a:gridCol>
                <a:gridCol w="414500">
                  <a:extLst>
                    <a:ext uri="{9D8B030D-6E8A-4147-A177-3AD203B41FA5}">
                      <a16:colId xmlns:a16="http://schemas.microsoft.com/office/drawing/2014/main" val="20006"/>
                    </a:ext>
                  </a:extLst>
                </a:gridCol>
                <a:gridCol w="414500">
                  <a:extLst>
                    <a:ext uri="{9D8B030D-6E8A-4147-A177-3AD203B41FA5}">
                      <a16:colId xmlns:a16="http://schemas.microsoft.com/office/drawing/2014/main" val="20007"/>
                    </a:ext>
                  </a:extLst>
                </a:gridCol>
                <a:gridCol w="414500">
                  <a:extLst>
                    <a:ext uri="{9D8B030D-6E8A-4147-A177-3AD203B41FA5}">
                      <a16:colId xmlns:a16="http://schemas.microsoft.com/office/drawing/2014/main" val="20008"/>
                    </a:ext>
                  </a:extLst>
                </a:gridCol>
                <a:gridCol w="414500">
                  <a:extLst>
                    <a:ext uri="{9D8B030D-6E8A-4147-A177-3AD203B41FA5}">
                      <a16:colId xmlns:a16="http://schemas.microsoft.com/office/drawing/2014/main" val="20009"/>
                    </a:ext>
                  </a:extLst>
                </a:gridCol>
                <a:gridCol w="414500">
                  <a:extLst>
                    <a:ext uri="{9D8B030D-6E8A-4147-A177-3AD203B41FA5}">
                      <a16:colId xmlns:a16="http://schemas.microsoft.com/office/drawing/2014/main" val="20010"/>
                    </a:ext>
                  </a:extLst>
                </a:gridCol>
                <a:gridCol w="414500">
                  <a:extLst>
                    <a:ext uri="{9D8B030D-6E8A-4147-A177-3AD203B41FA5}">
                      <a16:colId xmlns:a16="http://schemas.microsoft.com/office/drawing/2014/main" val="20011"/>
                    </a:ext>
                  </a:extLst>
                </a:gridCol>
              </a:tblGrid>
              <a:tr h="381000">
                <a:tc>
                  <a:txBody>
                    <a:bodyPr/>
                    <a:lstStyle/>
                    <a:p>
                      <a:pPr marL="0" lvl="0" indent="0" algn="ctr" rtl="0">
                        <a:spcBef>
                          <a:spcPts val="0"/>
                        </a:spcBef>
                        <a:spcAft>
                          <a:spcPts val="0"/>
                        </a:spcAft>
                        <a:buNone/>
                      </a:pPr>
                      <a:r>
                        <a:rPr lang="en">
                          <a:latin typeface="Georgia"/>
                          <a:ea typeface="Georgia"/>
                          <a:cs typeface="Georgia"/>
                          <a:sym typeface="Georgia"/>
                        </a:rPr>
                        <a:t>J</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Georgia"/>
                          <a:ea typeface="Georgia"/>
                          <a:cs typeface="Georgia"/>
                          <a:sym typeface="Georgia"/>
                        </a:rPr>
                        <a:t>F</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Georgia"/>
                          <a:ea typeface="Georgia"/>
                          <a:cs typeface="Georgia"/>
                          <a:sym typeface="Georgia"/>
                        </a:rPr>
                        <a:t>M</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Georgia"/>
                          <a:ea typeface="Georgia"/>
                          <a:cs typeface="Georgia"/>
                          <a:sym typeface="Georgia"/>
                        </a:rPr>
                        <a:t>A</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Georgia"/>
                          <a:ea typeface="Georgia"/>
                          <a:cs typeface="Georgia"/>
                          <a:sym typeface="Georgia"/>
                        </a:rPr>
                        <a:t>M</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Georgia"/>
                          <a:ea typeface="Georgia"/>
                          <a:cs typeface="Georgia"/>
                          <a:sym typeface="Georgia"/>
                        </a:rPr>
                        <a:t>J</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Georgia"/>
                          <a:ea typeface="Georgia"/>
                          <a:cs typeface="Georgia"/>
                          <a:sym typeface="Georgia"/>
                        </a:rPr>
                        <a:t>J</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Georgia"/>
                          <a:ea typeface="Georgia"/>
                          <a:cs typeface="Georgia"/>
                          <a:sym typeface="Georgia"/>
                        </a:rPr>
                        <a:t>A</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Georgia"/>
                          <a:ea typeface="Georgia"/>
                          <a:cs typeface="Georgia"/>
                          <a:sym typeface="Georgia"/>
                        </a:rPr>
                        <a:t>S</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Georgia"/>
                          <a:ea typeface="Georgia"/>
                          <a:cs typeface="Georgia"/>
                          <a:sym typeface="Georgia"/>
                        </a:rPr>
                        <a:t>O</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Georgia"/>
                          <a:ea typeface="Georgia"/>
                          <a:cs typeface="Georgia"/>
                          <a:sym typeface="Georgia"/>
                        </a:rPr>
                        <a:t>N</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Georgia"/>
                          <a:ea typeface="Georgia"/>
                          <a:cs typeface="Georgia"/>
                          <a:sym typeface="Georgia"/>
                        </a:rPr>
                        <a:t>D</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12" name="Google Shape;312;p52"/>
          <p:cNvSpPr txBox="1"/>
          <p:nvPr/>
        </p:nvSpPr>
        <p:spPr>
          <a:xfrm>
            <a:off x="6991125" y="4116825"/>
            <a:ext cx="1841100" cy="574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400" b="1">
                <a:solidFill>
                  <a:schemeClr val="accent3"/>
                </a:solidFill>
                <a:latin typeface="Questrial"/>
                <a:ea typeface="Questrial"/>
                <a:cs typeface="Questrial"/>
                <a:sym typeface="Questrial"/>
              </a:rPr>
              <a:t>3/5</a:t>
            </a:r>
            <a:r>
              <a:rPr lang="en" sz="2000" b="1">
                <a:solidFill>
                  <a:schemeClr val="accent3"/>
                </a:solidFill>
                <a:latin typeface="Questrial"/>
                <a:ea typeface="Questrial"/>
                <a:cs typeface="Questrial"/>
                <a:sym typeface="Questrial"/>
              </a:rPr>
              <a:t> (60%) are chronically homeless</a:t>
            </a:r>
            <a:endParaRPr sz="2000" b="1">
              <a:solidFill>
                <a:schemeClr val="accent3"/>
              </a:solidFill>
              <a:latin typeface="Questrial"/>
              <a:ea typeface="Questrial"/>
              <a:cs typeface="Questrial"/>
              <a:sym typeface="Questrial"/>
            </a:endParaRPr>
          </a:p>
        </p:txBody>
      </p:sp>
      <p:sp>
        <p:nvSpPr>
          <p:cNvPr id="313" name="Google Shape;313;p52"/>
          <p:cNvSpPr/>
          <p:nvPr/>
        </p:nvSpPr>
        <p:spPr>
          <a:xfrm>
            <a:off x="1077775" y="1295525"/>
            <a:ext cx="5859900" cy="1276200"/>
          </a:xfrm>
          <a:prstGeom prst="rect">
            <a:avLst/>
          </a:prstGeom>
          <a:solidFill>
            <a:srgbClr val="484848">
              <a:alpha val="5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eorgia"/>
              <a:ea typeface="Georgia"/>
              <a:cs typeface="Georgia"/>
              <a:sym typeface="Georgia"/>
            </a:endParaRPr>
          </a:p>
        </p:txBody>
      </p:sp>
      <p:sp>
        <p:nvSpPr>
          <p:cNvPr id="314" name="Google Shape;314;p52"/>
          <p:cNvSpPr/>
          <p:nvPr/>
        </p:nvSpPr>
        <p:spPr>
          <a:xfrm>
            <a:off x="1077775" y="2765563"/>
            <a:ext cx="5859900" cy="1340100"/>
          </a:xfrm>
          <a:prstGeom prst="rect">
            <a:avLst/>
          </a:prstGeom>
          <a:solidFill>
            <a:srgbClr val="484848">
              <a:alpha val="5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eorgia"/>
              <a:ea typeface="Georgia"/>
              <a:cs typeface="Georgia"/>
              <a:sym typeface="Georgia"/>
            </a:endParaRPr>
          </a:p>
        </p:txBody>
      </p:sp>
      <p:sp>
        <p:nvSpPr>
          <p:cNvPr id="315" name="Google Shape;315;p52"/>
          <p:cNvSpPr/>
          <p:nvPr/>
        </p:nvSpPr>
        <p:spPr>
          <a:xfrm>
            <a:off x="1077775" y="4299500"/>
            <a:ext cx="5859900" cy="168600"/>
          </a:xfrm>
          <a:prstGeom prst="rect">
            <a:avLst/>
          </a:prstGeom>
          <a:solidFill>
            <a:srgbClr val="484848">
              <a:alpha val="5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eorgia"/>
              <a:ea typeface="Georgia"/>
              <a:cs typeface="Georgia"/>
              <a:sym typeface="Georgia"/>
            </a:endParaRPr>
          </a:p>
        </p:txBody>
      </p:sp>
      <p:cxnSp>
        <p:nvCxnSpPr>
          <p:cNvPr id="316" name="Google Shape;316;p52"/>
          <p:cNvCxnSpPr/>
          <p:nvPr/>
        </p:nvCxnSpPr>
        <p:spPr>
          <a:xfrm flipH="1">
            <a:off x="3494350" y="1461025"/>
            <a:ext cx="3443400" cy="256200"/>
          </a:xfrm>
          <a:prstGeom prst="straightConnector1">
            <a:avLst/>
          </a:prstGeom>
          <a:noFill/>
          <a:ln w="19050" cap="flat" cmpd="sng">
            <a:solidFill>
              <a:schemeClr val="accent2"/>
            </a:solidFill>
            <a:prstDash val="solid"/>
            <a:round/>
            <a:headEnd type="none" w="med" len="med"/>
            <a:tailEnd type="triangle" w="med" len="med"/>
          </a:ln>
        </p:spPr>
      </p:cxnSp>
      <p:cxnSp>
        <p:nvCxnSpPr>
          <p:cNvPr id="317" name="Google Shape;317;p52"/>
          <p:cNvCxnSpPr/>
          <p:nvPr/>
        </p:nvCxnSpPr>
        <p:spPr>
          <a:xfrm>
            <a:off x="3455000" y="1247450"/>
            <a:ext cx="0" cy="3793500"/>
          </a:xfrm>
          <a:prstGeom prst="straightConnector1">
            <a:avLst/>
          </a:prstGeom>
          <a:noFill/>
          <a:ln w="19050" cap="flat" cmpd="sng">
            <a:solidFill>
              <a:schemeClr val="accent2"/>
            </a:solidFill>
            <a:prstDash val="solid"/>
            <a:round/>
            <a:headEnd type="none" w="med" len="med"/>
            <a:tailEnd type="none" w="med" len="med"/>
          </a:ln>
          <a:effectLst>
            <a:outerShdw blurRad="57150" dist="19050" dir="5400000" algn="bl" rotWithShape="0">
              <a:schemeClr val="lt1">
                <a:alpha val="50000"/>
              </a:schemeClr>
            </a:outerShdw>
          </a:effectLst>
        </p:spPr>
      </p:cxnSp>
      <p:sp>
        <p:nvSpPr>
          <p:cNvPr id="318" name="Google Shape;318;p52"/>
          <p:cNvSpPr txBox="1"/>
          <p:nvPr/>
        </p:nvSpPr>
        <p:spPr>
          <a:xfrm>
            <a:off x="6937675" y="1179775"/>
            <a:ext cx="1392600" cy="5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accent2"/>
                </a:solidFill>
                <a:latin typeface="Questrial"/>
                <a:ea typeface="Questrial"/>
                <a:cs typeface="Questrial"/>
                <a:sym typeface="Questrial"/>
              </a:rPr>
              <a:t>Homelessness on May 1</a:t>
            </a:r>
            <a:endParaRPr b="1">
              <a:solidFill>
                <a:schemeClr val="accent2"/>
              </a:solidFill>
              <a:latin typeface="Questrial"/>
              <a:ea typeface="Questrial"/>
              <a:cs typeface="Questrial"/>
              <a:sym typeface="Quest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3"/>
          <p:cNvSpPr txBox="1">
            <a:spLocks noGrp="1"/>
          </p:cNvSpPr>
          <p:nvPr>
            <p:ph type="title"/>
          </p:nvPr>
        </p:nvSpPr>
        <p:spPr>
          <a:xfrm>
            <a:off x="490250" y="1116125"/>
            <a:ext cx="8007900" cy="350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You get very </a:t>
            </a:r>
            <a:br>
              <a:rPr lang="en"/>
            </a:br>
            <a:r>
              <a:rPr lang="en"/>
              <a:t>different data at a </a:t>
            </a:r>
            <a:br>
              <a:rPr lang="en"/>
            </a:br>
            <a:r>
              <a:rPr lang="en" sz="6000" b="1"/>
              <a:t>point in time</a:t>
            </a:r>
            <a:r>
              <a:rPr lang="en" b="1"/>
              <a:t> </a:t>
            </a:r>
            <a:br>
              <a:rPr lang="en" b="1"/>
            </a:br>
            <a:r>
              <a:rPr lang="en"/>
              <a:t>versus </a:t>
            </a:r>
            <a:r>
              <a:rPr lang="en" sz="6000" b="1"/>
              <a:t>over time</a:t>
            </a:r>
            <a:r>
              <a:rPr lang="en"/>
              <a:t>.</a:t>
            </a:r>
            <a:endParaRPr/>
          </a:p>
        </p:txBody>
      </p:sp>
      <p:sp>
        <p:nvSpPr>
          <p:cNvPr id="324" name="Google Shape;324;p53"/>
          <p:cNvSpPr txBox="1">
            <a:spLocks noGrp="1"/>
          </p:cNvSpPr>
          <p:nvPr>
            <p:ph type="title" idx="2"/>
          </p:nvPr>
        </p:nvSpPr>
        <p:spPr>
          <a:xfrm>
            <a:off x="311700" y="445025"/>
            <a:ext cx="8520600" cy="67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Key Takeaway:</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4"/>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Alternate Version </a:t>
            </a:r>
            <a:endParaRPr dirty="0"/>
          </a:p>
        </p:txBody>
      </p:sp>
      <p:sp>
        <p:nvSpPr>
          <p:cNvPr id="330" name="Google Shape;330;p54"/>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“60% were chronically homelessness”</a:t>
            </a:r>
            <a:endParaRPr/>
          </a:p>
        </p:txBody>
      </p:sp>
      <p:sp>
        <p:nvSpPr>
          <p:cNvPr id="331" name="Google Shape;331;p54"/>
          <p:cNvSpPr txBox="1">
            <a:spLocks noGrp="1"/>
          </p:cNvSpPr>
          <p:nvPr>
            <p:ph type="subTitle" idx="2"/>
          </p:nvPr>
        </p:nvSpPr>
        <p:spPr>
          <a:xfrm>
            <a:off x="4835400" y="665826"/>
            <a:ext cx="4045200" cy="402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a:t>“20% of those who become homeless experience chronic homelessness, but that proportion is rising.”</a:t>
            </a:r>
            <a:endParaRPr sz="35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5"/>
          <p:cNvSpPr txBox="1">
            <a:spLocks noGrp="1"/>
          </p:cNvSpPr>
          <p:nvPr>
            <p:ph type="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Method 3</a:t>
            </a:r>
            <a:r>
              <a:rPr lang="en" b="1" dirty="0">
                <a:solidFill>
                  <a:schemeClr val="accent2"/>
                </a:solidFill>
                <a:latin typeface="Caveat"/>
                <a:ea typeface="Caveat"/>
                <a:cs typeface="Caveat"/>
                <a:sym typeface="Caveat"/>
              </a:rPr>
              <a:t>b</a:t>
            </a:r>
            <a:r>
              <a:rPr lang="en" dirty="0"/>
              <a:t>:</a:t>
            </a:r>
            <a:endParaRPr dirty="0"/>
          </a:p>
          <a:p>
            <a:pPr marL="0" lvl="0" indent="0" algn="ctr" rtl="0">
              <a:spcBef>
                <a:spcPts val="0"/>
              </a:spcBef>
              <a:spcAft>
                <a:spcPts val="0"/>
              </a:spcAft>
              <a:buNone/>
            </a:pPr>
            <a:r>
              <a:rPr lang="en" b="1" dirty="0"/>
              <a:t>Make your </a:t>
            </a:r>
            <a:r>
              <a:rPr lang="en" b="1" u="sng" dirty="0"/>
              <a:t>percentages</a:t>
            </a:r>
            <a:r>
              <a:rPr lang="en" b="1" dirty="0"/>
              <a:t> big!</a:t>
            </a:r>
            <a:endParaRPr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0"/>
          <p:cNvPicPr preferRelativeResize="0"/>
          <p:nvPr/>
        </p:nvPicPr>
        <p:blipFill>
          <a:blip r:embed="rId3">
            <a:alphaModFix/>
          </a:blip>
          <a:stretch>
            <a:fillRect/>
          </a:stretch>
        </p:blipFill>
        <p:spPr>
          <a:xfrm>
            <a:off x="-1" y="-475500"/>
            <a:ext cx="9143997" cy="6094500"/>
          </a:xfrm>
          <a:prstGeom prst="rect">
            <a:avLst/>
          </a:prstGeom>
          <a:noFill/>
          <a:ln>
            <a:noFill/>
          </a:ln>
        </p:spPr>
      </p:pic>
      <p:sp>
        <p:nvSpPr>
          <p:cNvPr id="102" name="Google Shape;10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3 Methods to </a:t>
            </a:r>
            <a:r>
              <a:rPr lang="en" b="1" u="sng" dirty="0"/>
              <a:t>Obfuscate</a:t>
            </a:r>
            <a:r>
              <a:rPr lang="en" dirty="0"/>
              <a:t> and </a:t>
            </a:r>
            <a:r>
              <a:rPr lang="en" b="1" u="sng" dirty="0"/>
              <a:t>Confuse</a:t>
            </a:r>
            <a:endParaRPr b="1" u="sng"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6"/>
          <p:cNvSpPr txBox="1">
            <a:spLocks noGrp="1"/>
          </p:cNvSpPr>
          <p:nvPr>
            <p:ph type="title"/>
          </p:nvPr>
        </p:nvSpPr>
        <p:spPr>
          <a:xfrm>
            <a:off x="490250" y="526350"/>
            <a:ext cx="8007900" cy="40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dirty="0"/>
              <a:t>“</a:t>
            </a:r>
            <a:r>
              <a:rPr lang="en" sz="4500" b="1" dirty="0"/>
              <a:t>More than half</a:t>
            </a:r>
            <a:r>
              <a:rPr lang="en" sz="4500" dirty="0"/>
              <a:t> of respondents had not completed high school, only had primary or did not have formal education.”</a:t>
            </a:r>
            <a:endParaRPr sz="5000" dirty="0"/>
          </a:p>
        </p:txBody>
      </p:sp>
      <p:sp>
        <p:nvSpPr>
          <p:cNvPr id="342" name="Google Shape;342;p56"/>
          <p:cNvSpPr txBo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chemeClr val="dk2"/>
                </a:solidFill>
                <a:highlight>
                  <a:schemeClr val="lt1"/>
                </a:highlight>
                <a:latin typeface="Georgia"/>
                <a:ea typeface="Georgia"/>
                <a:cs typeface="Georgia"/>
                <a:sym typeface="Georgia"/>
              </a:rPr>
              <a:t>Winnipeg Street Census 2022</a:t>
            </a:r>
            <a:endParaRPr sz="1800">
              <a:solidFill>
                <a:srgbClr val="333333"/>
              </a:solidFill>
              <a:highlight>
                <a:srgbClr val="FFFFFF"/>
              </a:highlight>
              <a:latin typeface="Georgia"/>
              <a:ea typeface="Georgia"/>
              <a:cs typeface="Georgia"/>
              <a:sym typeface="Georgi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Sounds like…</a:t>
            </a:r>
            <a:endParaRPr/>
          </a:p>
        </p:txBody>
      </p:sp>
      <p:pic>
        <p:nvPicPr>
          <p:cNvPr id="348" name="Google Shape;348;p57" title="Points scored"/>
          <p:cNvPicPr preferRelativeResize="0"/>
          <p:nvPr/>
        </p:nvPicPr>
        <p:blipFill rotWithShape="1">
          <a:blip r:embed="rId3">
            <a:alphaModFix/>
          </a:blip>
          <a:srcRect b="7927"/>
          <a:stretch/>
        </p:blipFill>
        <p:spPr>
          <a:xfrm>
            <a:off x="948875" y="1017725"/>
            <a:ext cx="6042249" cy="4125775"/>
          </a:xfrm>
          <a:prstGeom prst="rect">
            <a:avLst/>
          </a:prstGeom>
          <a:noFill/>
          <a:ln>
            <a:noFill/>
          </a:ln>
        </p:spPr>
      </p:pic>
      <p:graphicFrame>
        <p:nvGraphicFramePr>
          <p:cNvPr id="349" name="Google Shape;349;p57"/>
          <p:cNvGraphicFramePr/>
          <p:nvPr/>
        </p:nvGraphicFramePr>
        <p:xfrm>
          <a:off x="1797000" y="1017725"/>
          <a:ext cx="3000000" cy="3000000"/>
        </p:xfrm>
        <a:graphic>
          <a:graphicData uri="http://schemas.openxmlformats.org/drawingml/2006/table">
            <a:tbl>
              <a:tblPr>
                <a:noFill/>
                <a:tableStyleId>{9E691898-B487-4ABB-A833-EF63886E0F05}</a:tableStyleId>
              </a:tblPr>
              <a:tblGrid>
                <a:gridCol w="414500">
                  <a:extLst>
                    <a:ext uri="{9D8B030D-6E8A-4147-A177-3AD203B41FA5}">
                      <a16:colId xmlns:a16="http://schemas.microsoft.com/office/drawing/2014/main" val="20000"/>
                    </a:ext>
                  </a:extLst>
                </a:gridCol>
                <a:gridCol w="414500">
                  <a:extLst>
                    <a:ext uri="{9D8B030D-6E8A-4147-A177-3AD203B41FA5}">
                      <a16:colId xmlns:a16="http://schemas.microsoft.com/office/drawing/2014/main" val="20001"/>
                    </a:ext>
                  </a:extLst>
                </a:gridCol>
                <a:gridCol w="414500">
                  <a:extLst>
                    <a:ext uri="{9D8B030D-6E8A-4147-A177-3AD203B41FA5}">
                      <a16:colId xmlns:a16="http://schemas.microsoft.com/office/drawing/2014/main" val="20002"/>
                    </a:ext>
                  </a:extLst>
                </a:gridCol>
                <a:gridCol w="414500">
                  <a:extLst>
                    <a:ext uri="{9D8B030D-6E8A-4147-A177-3AD203B41FA5}">
                      <a16:colId xmlns:a16="http://schemas.microsoft.com/office/drawing/2014/main" val="20003"/>
                    </a:ext>
                  </a:extLst>
                </a:gridCol>
                <a:gridCol w="414500">
                  <a:extLst>
                    <a:ext uri="{9D8B030D-6E8A-4147-A177-3AD203B41FA5}">
                      <a16:colId xmlns:a16="http://schemas.microsoft.com/office/drawing/2014/main" val="20004"/>
                    </a:ext>
                  </a:extLst>
                </a:gridCol>
                <a:gridCol w="414500">
                  <a:extLst>
                    <a:ext uri="{9D8B030D-6E8A-4147-A177-3AD203B41FA5}">
                      <a16:colId xmlns:a16="http://schemas.microsoft.com/office/drawing/2014/main" val="20005"/>
                    </a:ext>
                  </a:extLst>
                </a:gridCol>
                <a:gridCol w="414500">
                  <a:extLst>
                    <a:ext uri="{9D8B030D-6E8A-4147-A177-3AD203B41FA5}">
                      <a16:colId xmlns:a16="http://schemas.microsoft.com/office/drawing/2014/main" val="20006"/>
                    </a:ext>
                  </a:extLst>
                </a:gridCol>
                <a:gridCol w="414500">
                  <a:extLst>
                    <a:ext uri="{9D8B030D-6E8A-4147-A177-3AD203B41FA5}">
                      <a16:colId xmlns:a16="http://schemas.microsoft.com/office/drawing/2014/main" val="20007"/>
                    </a:ext>
                  </a:extLst>
                </a:gridCol>
                <a:gridCol w="414500">
                  <a:extLst>
                    <a:ext uri="{9D8B030D-6E8A-4147-A177-3AD203B41FA5}">
                      <a16:colId xmlns:a16="http://schemas.microsoft.com/office/drawing/2014/main" val="20008"/>
                    </a:ext>
                  </a:extLst>
                </a:gridCol>
                <a:gridCol w="414500">
                  <a:extLst>
                    <a:ext uri="{9D8B030D-6E8A-4147-A177-3AD203B41FA5}">
                      <a16:colId xmlns:a16="http://schemas.microsoft.com/office/drawing/2014/main" val="20009"/>
                    </a:ext>
                  </a:extLst>
                </a:gridCol>
                <a:gridCol w="414500">
                  <a:extLst>
                    <a:ext uri="{9D8B030D-6E8A-4147-A177-3AD203B41FA5}">
                      <a16:colId xmlns:a16="http://schemas.microsoft.com/office/drawing/2014/main" val="20010"/>
                    </a:ext>
                  </a:extLst>
                </a:gridCol>
                <a:gridCol w="414500">
                  <a:extLst>
                    <a:ext uri="{9D8B030D-6E8A-4147-A177-3AD203B41FA5}">
                      <a16:colId xmlns:a16="http://schemas.microsoft.com/office/drawing/2014/main" val="20011"/>
                    </a:ext>
                  </a:extLst>
                </a:gridCol>
              </a:tblGrid>
              <a:tr h="381000">
                <a:tc>
                  <a:txBody>
                    <a:bodyPr/>
                    <a:lstStyle/>
                    <a:p>
                      <a:pPr marL="0" lvl="0" indent="0" algn="ctr" rtl="0">
                        <a:spcBef>
                          <a:spcPts val="0"/>
                        </a:spcBef>
                        <a:spcAft>
                          <a:spcPts val="0"/>
                        </a:spcAft>
                        <a:buNone/>
                      </a:pPr>
                      <a:r>
                        <a:rPr lang="en">
                          <a:latin typeface="Georgia"/>
                          <a:ea typeface="Georgia"/>
                          <a:cs typeface="Georgia"/>
                          <a:sym typeface="Georgia"/>
                        </a:rPr>
                        <a:t>J</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Georgia"/>
                          <a:ea typeface="Georgia"/>
                          <a:cs typeface="Georgia"/>
                          <a:sym typeface="Georgia"/>
                        </a:rPr>
                        <a:t>F</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Georgia"/>
                          <a:ea typeface="Georgia"/>
                          <a:cs typeface="Georgia"/>
                          <a:sym typeface="Georgia"/>
                        </a:rPr>
                        <a:t>M</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Georgia"/>
                          <a:ea typeface="Georgia"/>
                          <a:cs typeface="Georgia"/>
                          <a:sym typeface="Georgia"/>
                        </a:rPr>
                        <a:t>A</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Georgia"/>
                          <a:ea typeface="Georgia"/>
                          <a:cs typeface="Georgia"/>
                          <a:sym typeface="Georgia"/>
                        </a:rPr>
                        <a:t>M</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Georgia"/>
                          <a:ea typeface="Georgia"/>
                          <a:cs typeface="Georgia"/>
                          <a:sym typeface="Georgia"/>
                        </a:rPr>
                        <a:t>J</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Georgia"/>
                          <a:ea typeface="Georgia"/>
                          <a:cs typeface="Georgia"/>
                          <a:sym typeface="Georgia"/>
                        </a:rPr>
                        <a:t>J</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Georgia"/>
                          <a:ea typeface="Georgia"/>
                          <a:cs typeface="Georgia"/>
                          <a:sym typeface="Georgia"/>
                        </a:rPr>
                        <a:t>A</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Georgia"/>
                          <a:ea typeface="Georgia"/>
                          <a:cs typeface="Georgia"/>
                          <a:sym typeface="Georgia"/>
                        </a:rPr>
                        <a:t>S</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Georgia"/>
                          <a:ea typeface="Georgia"/>
                          <a:cs typeface="Georgia"/>
                          <a:sym typeface="Georgia"/>
                        </a:rPr>
                        <a:t>O</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Georgia"/>
                          <a:ea typeface="Georgia"/>
                          <a:cs typeface="Georgia"/>
                          <a:sym typeface="Georgia"/>
                        </a:rPr>
                        <a:t>N</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Georgia"/>
                          <a:ea typeface="Georgia"/>
                          <a:cs typeface="Georgia"/>
                          <a:sym typeface="Georgia"/>
                        </a:rPr>
                        <a:t>D</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50" name="Google Shape;350;p57"/>
          <p:cNvSpPr txBox="1"/>
          <p:nvPr/>
        </p:nvSpPr>
        <p:spPr>
          <a:xfrm>
            <a:off x="6875200" y="2273750"/>
            <a:ext cx="2136900" cy="1613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000" b="1">
                <a:solidFill>
                  <a:schemeClr val="accent5"/>
                </a:solidFill>
                <a:latin typeface="Questrial"/>
                <a:ea typeface="Questrial"/>
                <a:cs typeface="Questrial"/>
                <a:sym typeface="Questrial"/>
              </a:rPr>
              <a:t>Every second person didn’t finish school</a:t>
            </a:r>
            <a:endParaRPr sz="2000" b="1">
              <a:solidFill>
                <a:schemeClr val="accent5"/>
              </a:solidFill>
              <a:latin typeface="Questrial"/>
              <a:ea typeface="Questrial"/>
              <a:cs typeface="Questrial"/>
              <a:sym typeface="Questrial"/>
            </a:endParaRPr>
          </a:p>
          <a:p>
            <a:pPr marL="0" lvl="0" indent="0" algn="l" rtl="0">
              <a:spcBef>
                <a:spcPts val="0"/>
              </a:spcBef>
              <a:spcAft>
                <a:spcPts val="0"/>
              </a:spcAft>
              <a:buNone/>
            </a:pPr>
            <a:r>
              <a:rPr lang="en" sz="2000" b="1">
                <a:solidFill>
                  <a:schemeClr val="accent5"/>
                </a:solidFill>
                <a:latin typeface="Questrial"/>
                <a:ea typeface="Questrial"/>
                <a:cs typeface="Questrial"/>
                <a:sym typeface="Questrial"/>
              </a:rPr>
              <a:t>(10/20)</a:t>
            </a:r>
            <a:endParaRPr sz="2000" b="1">
              <a:solidFill>
                <a:schemeClr val="accent5"/>
              </a:solidFill>
              <a:latin typeface="Questrial"/>
              <a:ea typeface="Questrial"/>
              <a:cs typeface="Questrial"/>
              <a:sym typeface="Questrial"/>
            </a:endParaRPr>
          </a:p>
        </p:txBody>
      </p:sp>
      <p:sp>
        <p:nvSpPr>
          <p:cNvPr id="351" name="Google Shape;351;p57"/>
          <p:cNvSpPr txBox="1"/>
          <p:nvPr/>
        </p:nvSpPr>
        <p:spPr>
          <a:xfrm>
            <a:off x="1164300" y="1156900"/>
            <a:ext cx="309600" cy="3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latin typeface="Georgia"/>
                <a:ea typeface="Georgia"/>
                <a:cs typeface="Georgia"/>
                <a:sym typeface="Georgia"/>
              </a:rPr>
              <a:t>✔</a:t>
            </a:r>
            <a:endParaRPr>
              <a:solidFill>
                <a:schemeClr val="accent2"/>
              </a:solidFill>
              <a:latin typeface="Georgia"/>
              <a:ea typeface="Georgia"/>
              <a:cs typeface="Georgia"/>
              <a:sym typeface="Georgia"/>
            </a:endParaRPr>
          </a:p>
        </p:txBody>
      </p:sp>
      <p:sp>
        <p:nvSpPr>
          <p:cNvPr id="352" name="Google Shape;352;p57"/>
          <p:cNvSpPr txBox="1"/>
          <p:nvPr/>
        </p:nvSpPr>
        <p:spPr>
          <a:xfrm>
            <a:off x="1075863" y="1358543"/>
            <a:ext cx="30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CC0000"/>
                </a:solidFill>
                <a:latin typeface="Georgia"/>
                <a:ea typeface="Georgia"/>
                <a:cs typeface="Georgia"/>
                <a:sym typeface="Georgia"/>
              </a:rPr>
              <a:t>✘</a:t>
            </a:r>
            <a:endParaRPr>
              <a:solidFill>
                <a:srgbClr val="CC0000"/>
              </a:solidFill>
            </a:endParaRPr>
          </a:p>
        </p:txBody>
      </p:sp>
      <p:sp>
        <p:nvSpPr>
          <p:cNvPr id="353" name="Google Shape;353;p57"/>
          <p:cNvSpPr txBox="1"/>
          <p:nvPr/>
        </p:nvSpPr>
        <p:spPr>
          <a:xfrm>
            <a:off x="1120075" y="1547300"/>
            <a:ext cx="309600" cy="3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latin typeface="Georgia"/>
                <a:ea typeface="Georgia"/>
                <a:cs typeface="Georgia"/>
                <a:sym typeface="Georgia"/>
              </a:rPr>
              <a:t>✔</a:t>
            </a:r>
            <a:endParaRPr>
              <a:solidFill>
                <a:schemeClr val="accent2"/>
              </a:solidFill>
              <a:latin typeface="Georgia"/>
              <a:ea typeface="Georgia"/>
              <a:cs typeface="Georgia"/>
              <a:sym typeface="Georgia"/>
            </a:endParaRPr>
          </a:p>
        </p:txBody>
      </p:sp>
      <p:sp>
        <p:nvSpPr>
          <p:cNvPr id="354" name="Google Shape;354;p57"/>
          <p:cNvSpPr txBox="1"/>
          <p:nvPr/>
        </p:nvSpPr>
        <p:spPr>
          <a:xfrm>
            <a:off x="948863" y="1735668"/>
            <a:ext cx="30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CC0000"/>
                </a:solidFill>
                <a:latin typeface="Georgia"/>
                <a:ea typeface="Georgia"/>
                <a:cs typeface="Georgia"/>
                <a:sym typeface="Georgia"/>
              </a:rPr>
              <a:t>✘</a:t>
            </a:r>
            <a:endParaRPr>
              <a:solidFill>
                <a:srgbClr val="CC0000"/>
              </a:solidFill>
            </a:endParaRPr>
          </a:p>
        </p:txBody>
      </p:sp>
      <p:sp>
        <p:nvSpPr>
          <p:cNvPr id="355" name="Google Shape;355;p57"/>
          <p:cNvSpPr txBox="1"/>
          <p:nvPr/>
        </p:nvSpPr>
        <p:spPr>
          <a:xfrm>
            <a:off x="1258463" y="1909063"/>
            <a:ext cx="309600" cy="3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latin typeface="Georgia"/>
                <a:ea typeface="Georgia"/>
                <a:cs typeface="Georgia"/>
                <a:sym typeface="Georgia"/>
              </a:rPr>
              <a:t>✔</a:t>
            </a:r>
            <a:endParaRPr>
              <a:solidFill>
                <a:schemeClr val="accent2"/>
              </a:solidFill>
              <a:latin typeface="Georgia"/>
              <a:ea typeface="Georgia"/>
              <a:cs typeface="Georgia"/>
              <a:sym typeface="Georgia"/>
            </a:endParaRPr>
          </a:p>
        </p:txBody>
      </p:sp>
      <p:sp>
        <p:nvSpPr>
          <p:cNvPr id="356" name="Google Shape;356;p57"/>
          <p:cNvSpPr txBox="1"/>
          <p:nvPr/>
        </p:nvSpPr>
        <p:spPr>
          <a:xfrm>
            <a:off x="1258475" y="2106180"/>
            <a:ext cx="30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CC0000"/>
                </a:solidFill>
                <a:latin typeface="Georgia"/>
                <a:ea typeface="Georgia"/>
                <a:cs typeface="Georgia"/>
                <a:sym typeface="Georgia"/>
              </a:rPr>
              <a:t>✘</a:t>
            </a:r>
            <a:endParaRPr>
              <a:solidFill>
                <a:srgbClr val="CC0000"/>
              </a:solidFill>
            </a:endParaRPr>
          </a:p>
        </p:txBody>
      </p:sp>
      <p:sp>
        <p:nvSpPr>
          <p:cNvPr id="357" name="Google Shape;357;p57"/>
          <p:cNvSpPr txBox="1"/>
          <p:nvPr/>
        </p:nvSpPr>
        <p:spPr>
          <a:xfrm>
            <a:off x="1258463" y="2280625"/>
            <a:ext cx="309600" cy="3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latin typeface="Georgia"/>
                <a:ea typeface="Georgia"/>
                <a:cs typeface="Georgia"/>
                <a:sym typeface="Georgia"/>
              </a:rPr>
              <a:t>✔</a:t>
            </a:r>
            <a:endParaRPr>
              <a:solidFill>
                <a:schemeClr val="accent2"/>
              </a:solidFill>
              <a:latin typeface="Georgia"/>
              <a:ea typeface="Georgia"/>
              <a:cs typeface="Georgia"/>
              <a:sym typeface="Georgia"/>
            </a:endParaRPr>
          </a:p>
        </p:txBody>
      </p:sp>
      <p:sp>
        <p:nvSpPr>
          <p:cNvPr id="358" name="Google Shape;358;p57"/>
          <p:cNvSpPr txBox="1"/>
          <p:nvPr/>
        </p:nvSpPr>
        <p:spPr>
          <a:xfrm>
            <a:off x="1075875" y="2485418"/>
            <a:ext cx="30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CC0000"/>
                </a:solidFill>
                <a:latin typeface="Georgia"/>
                <a:ea typeface="Georgia"/>
                <a:cs typeface="Georgia"/>
                <a:sym typeface="Georgia"/>
              </a:rPr>
              <a:t>✘</a:t>
            </a:r>
            <a:endParaRPr>
              <a:solidFill>
                <a:srgbClr val="CC0000"/>
              </a:solidFill>
            </a:endParaRPr>
          </a:p>
        </p:txBody>
      </p:sp>
      <p:sp>
        <p:nvSpPr>
          <p:cNvPr id="359" name="Google Shape;359;p57"/>
          <p:cNvSpPr txBox="1"/>
          <p:nvPr/>
        </p:nvSpPr>
        <p:spPr>
          <a:xfrm>
            <a:off x="1208513" y="2657075"/>
            <a:ext cx="309600" cy="3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latin typeface="Georgia"/>
                <a:ea typeface="Georgia"/>
                <a:cs typeface="Georgia"/>
                <a:sym typeface="Georgia"/>
              </a:rPr>
              <a:t>✔</a:t>
            </a:r>
            <a:endParaRPr>
              <a:solidFill>
                <a:schemeClr val="accent2"/>
              </a:solidFill>
              <a:latin typeface="Georgia"/>
              <a:ea typeface="Georgia"/>
              <a:cs typeface="Georgia"/>
              <a:sym typeface="Georgia"/>
            </a:endParaRPr>
          </a:p>
        </p:txBody>
      </p:sp>
      <p:sp>
        <p:nvSpPr>
          <p:cNvPr id="360" name="Google Shape;360;p57"/>
          <p:cNvSpPr txBox="1"/>
          <p:nvPr/>
        </p:nvSpPr>
        <p:spPr>
          <a:xfrm>
            <a:off x="1208525" y="2861343"/>
            <a:ext cx="30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CC0000"/>
                </a:solidFill>
                <a:latin typeface="Georgia"/>
                <a:ea typeface="Georgia"/>
                <a:cs typeface="Georgia"/>
                <a:sym typeface="Georgia"/>
              </a:rPr>
              <a:t>✘</a:t>
            </a:r>
            <a:endParaRPr>
              <a:solidFill>
                <a:srgbClr val="CC0000"/>
              </a:solidFill>
            </a:endParaRPr>
          </a:p>
        </p:txBody>
      </p:sp>
      <p:sp>
        <p:nvSpPr>
          <p:cNvPr id="361" name="Google Shape;361;p57"/>
          <p:cNvSpPr txBox="1"/>
          <p:nvPr/>
        </p:nvSpPr>
        <p:spPr>
          <a:xfrm>
            <a:off x="1258463" y="3035975"/>
            <a:ext cx="309600" cy="3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latin typeface="Georgia"/>
                <a:ea typeface="Georgia"/>
                <a:cs typeface="Georgia"/>
                <a:sym typeface="Georgia"/>
              </a:rPr>
              <a:t>✔</a:t>
            </a:r>
            <a:endParaRPr>
              <a:solidFill>
                <a:schemeClr val="accent2"/>
              </a:solidFill>
              <a:latin typeface="Georgia"/>
              <a:ea typeface="Georgia"/>
              <a:cs typeface="Georgia"/>
              <a:sym typeface="Georgia"/>
            </a:endParaRPr>
          </a:p>
        </p:txBody>
      </p:sp>
      <p:sp>
        <p:nvSpPr>
          <p:cNvPr id="362" name="Google Shape;362;p57"/>
          <p:cNvSpPr txBox="1"/>
          <p:nvPr/>
        </p:nvSpPr>
        <p:spPr>
          <a:xfrm>
            <a:off x="1075875" y="3241643"/>
            <a:ext cx="30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CC0000"/>
                </a:solidFill>
                <a:latin typeface="Georgia"/>
                <a:ea typeface="Georgia"/>
                <a:cs typeface="Georgia"/>
                <a:sym typeface="Georgia"/>
              </a:rPr>
              <a:t>✘</a:t>
            </a:r>
            <a:endParaRPr>
              <a:solidFill>
                <a:srgbClr val="CC0000"/>
              </a:solidFill>
            </a:endParaRPr>
          </a:p>
        </p:txBody>
      </p:sp>
      <p:sp>
        <p:nvSpPr>
          <p:cNvPr id="363" name="Google Shape;363;p57"/>
          <p:cNvSpPr txBox="1"/>
          <p:nvPr/>
        </p:nvSpPr>
        <p:spPr>
          <a:xfrm>
            <a:off x="1164288" y="3416100"/>
            <a:ext cx="309600" cy="3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latin typeface="Georgia"/>
                <a:ea typeface="Georgia"/>
                <a:cs typeface="Georgia"/>
                <a:sym typeface="Georgia"/>
              </a:rPr>
              <a:t>✔</a:t>
            </a:r>
            <a:endParaRPr>
              <a:solidFill>
                <a:schemeClr val="accent2"/>
              </a:solidFill>
              <a:latin typeface="Georgia"/>
              <a:ea typeface="Georgia"/>
              <a:cs typeface="Georgia"/>
              <a:sym typeface="Georgia"/>
            </a:endParaRPr>
          </a:p>
        </p:txBody>
      </p:sp>
      <p:sp>
        <p:nvSpPr>
          <p:cNvPr id="364" name="Google Shape;364;p57"/>
          <p:cNvSpPr txBox="1"/>
          <p:nvPr/>
        </p:nvSpPr>
        <p:spPr>
          <a:xfrm>
            <a:off x="1120075" y="3620293"/>
            <a:ext cx="30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CC0000"/>
                </a:solidFill>
                <a:latin typeface="Georgia"/>
                <a:ea typeface="Georgia"/>
                <a:cs typeface="Georgia"/>
                <a:sym typeface="Georgia"/>
              </a:rPr>
              <a:t>✘</a:t>
            </a:r>
            <a:endParaRPr>
              <a:solidFill>
                <a:srgbClr val="CC0000"/>
              </a:solidFill>
            </a:endParaRPr>
          </a:p>
        </p:txBody>
      </p:sp>
      <p:sp>
        <p:nvSpPr>
          <p:cNvPr id="365" name="Google Shape;365;p57"/>
          <p:cNvSpPr txBox="1"/>
          <p:nvPr/>
        </p:nvSpPr>
        <p:spPr>
          <a:xfrm>
            <a:off x="1208513" y="3796225"/>
            <a:ext cx="309600" cy="3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latin typeface="Georgia"/>
                <a:ea typeface="Georgia"/>
                <a:cs typeface="Georgia"/>
                <a:sym typeface="Georgia"/>
              </a:rPr>
              <a:t>✔</a:t>
            </a:r>
            <a:endParaRPr>
              <a:solidFill>
                <a:schemeClr val="accent2"/>
              </a:solidFill>
              <a:latin typeface="Georgia"/>
              <a:ea typeface="Georgia"/>
              <a:cs typeface="Georgia"/>
              <a:sym typeface="Georgia"/>
            </a:endParaRPr>
          </a:p>
        </p:txBody>
      </p:sp>
      <p:sp>
        <p:nvSpPr>
          <p:cNvPr id="366" name="Google Shape;366;p57"/>
          <p:cNvSpPr txBox="1"/>
          <p:nvPr/>
        </p:nvSpPr>
        <p:spPr>
          <a:xfrm>
            <a:off x="1258475" y="3981518"/>
            <a:ext cx="30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CC0000"/>
                </a:solidFill>
                <a:latin typeface="Georgia"/>
                <a:ea typeface="Georgia"/>
                <a:cs typeface="Georgia"/>
                <a:sym typeface="Georgia"/>
              </a:rPr>
              <a:t>✘</a:t>
            </a:r>
            <a:endParaRPr>
              <a:solidFill>
                <a:srgbClr val="CC0000"/>
              </a:solidFill>
            </a:endParaRPr>
          </a:p>
        </p:txBody>
      </p:sp>
      <p:sp>
        <p:nvSpPr>
          <p:cNvPr id="367" name="Google Shape;367;p57"/>
          <p:cNvSpPr txBox="1"/>
          <p:nvPr/>
        </p:nvSpPr>
        <p:spPr>
          <a:xfrm>
            <a:off x="1125738" y="4197850"/>
            <a:ext cx="309600" cy="3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latin typeface="Georgia"/>
                <a:ea typeface="Georgia"/>
                <a:cs typeface="Georgia"/>
                <a:sym typeface="Georgia"/>
              </a:rPr>
              <a:t>✔</a:t>
            </a:r>
            <a:endParaRPr>
              <a:solidFill>
                <a:schemeClr val="accent2"/>
              </a:solidFill>
              <a:latin typeface="Georgia"/>
              <a:ea typeface="Georgia"/>
              <a:cs typeface="Georgia"/>
              <a:sym typeface="Georgia"/>
            </a:endParaRPr>
          </a:p>
        </p:txBody>
      </p:sp>
      <p:sp>
        <p:nvSpPr>
          <p:cNvPr id="368" name="Google Shape;368;p57"/>
          <p:cNvSpPr txBox="1"/>
          <p:nvPr/>
        </p:nvSpPr>
        <p:spPr>
          <a:xfrm>
            <a:off x="1258475" y="4379243"/>
            <a:ext cx="30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CC0000"/>
                </a:solidFill>
                <a:latin typeface="Georgia"/>
                <a:ea typeface="Georgia"/>
                <a:cs typeface="Georgia"/>
                <a:sym typeface="Georgia"/>
              </a:rPr>
              <a:t>✘</a:t>
            </a:r>
            <a:endParaRPr>
              <a:solidFill>
                <a:srgbClr val="CC0000"/>
              </a:solidFill>
            </a:endParaRPr>
          </a:p>
        </p:txBody>
      </p:sp>
      <p:sp>
        <p:nvSpPr>
          <p:cNvPr id="369" name="Google Shape;369;p57"/>
          <p:cNvSpPr txBox="1"/>
          <p:nvPr/>
        </p:nvSpPr>
        <p:spPr>
          <a:xfrm>
            <a:off x="1258463" y="4556475"/>
            <a:ext cx="309600" cy="3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latin typeface="Georgia"/>
                <a:ea typeface="Georgia"/>
                <a:cs typeface="Georgia"/>
                <a:sym typeface="Georgia"/>
              </a:rPr>
              <a:t>✔</a:t>
            </a:r>
            <a:endParaRPr>
              <a:solidFill>
                <a:schemeClr val="accent2"/>
              </a:solidFill>
              <a:latin typeface="Georgia"/>
              <a:ea typeface="Georgia"/>
              <a:cs typeface="Georgia"/>
              <a:sym typeface="Georgia"/>
            </a:endParaRPr>
          </a:p>
        </p:txBody>
      </p:sp>
      <p:sp>
        <p:nvSpPr>
          <p:cNvPr id="370" name="Google Shape;370;p57"/>
          <p:cNvSpPr txBox="1"/>
          <p:nvPr/>
        </p:nvSpPr>
        <p:spPr>
          <a:xfrm>
            <a:off x="1125750" y="4721393"/>
            <a:ext cx="30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CC0000"/>
                </a:solidFill>
                <a:latin typeface="Georgia"/>
                <a:ea typeface="Georgia"/>
                <a:cs typeface="Georgia"/>
                <a:sym typeface="Georgia"/>
              </a:rPr>
              <a:t>✘</a:t>
            </a:r>
            <a:endParaRPr>
              <a:solidFill>
                <a:srgbClr val="CC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It’s probably more like…</a:t>
            </a:r>
            <a:endParaRPr/>
          </a:p>
        </p:txBody>
      </p:sp>
      <p:pic>
        <p:nvPicPr>
          <p:cNvPr id="376" name="Google Shape;376;p58" title="Points scored"/>
          <p:cNvPicPr preferRelativeResize="0"/>
          <p:nvPr/>
        </p:nvPicPr>
        <p:blipFill rotWithShape="1">
          <a:blip r:embed="rId3">
            <a:alphaModFix/>
          </a:blip>
          <a:srcRect b="7927"/>
          <a:stretch/>
        </p:blipFill>
        <p:spPr>
          <a:xfrm>
            <a:off x="948875" y="1017725"/>
            <a:ext cx="6042249" cy="4125775"/>
          </a:xfrm>
          <a:prstGeom prst="rect">
            <a:avLst/>
          </a:prstGeom>
          <a:noFill/>
          <a:ln>
            <a:noFill/>
          </a:ln>
        </p:spPr>
      </p:pic>
      <p:graphicFrame>
        <p:nvGraphicFramePr>
          <p:cNvPr id="377" name="Google Shape;377;p58"/>
          <p:cNvGraphicFramePr/>
          <p:nvPr/>
        </p:nvGraphicFramePr>
        <p:xfrm>
          <a:off x="1797000" y="1017725"/>
          <a:ext cx="3000000" cy="3000000"/>
        </p:xfrm>
        <a:graphic>
          <a:graphicData uri="http://schemas.openxmlformats.org/drawingml/2006/table">
            <a:tbl>
              <a:tblPr>
                <a:noFill/>
                <a:tableStyleId>{9E691898-B487-4ABB-A833-EF63886E0F05}</a:tableStyleId>
              </a:tblPr>
              <a:tblGrid>
                <a:gridCol w="414500">
                  <a:extLst>
                    <a:ext uri="{9D8B030D-6E8A-4147-A177-3AD203B41FA5}">
                      <a16:colId xmlns:a16="http://schemas.microsoft.com/office/drawing/2014/main" val="20000"/>
                    </a:ext>
                  </a:extLst>
                </a:gridCol>
                <a:gridCol w="414500">
                  <a:extLst>
                    <a:ext uri="{9D8B030D-6E8A-4147-A177-3AD203B41FA5}">
                      <a16:colId xmlns:a16="http://schemas.microsoft.com/office/drawing/2014/main" val="20001"/>
                    </a:ext>
                  </a:extLst>
                </a:gridCol>
                <a:gridCol w="414500">
                  <a:extLst>
                    <a:ext uri="{9D8B030D-6E8A-4147-A177-3AD203B41FA5}">
                      <a16:colId xmlns:a16="http://schemas.microsoft.com/office/drawing/2014/main" val="20002"/>
                    </a:ext>
                  </a:extLst>
                </a:gridCol>
                <a:gridCol w="414500">
                  <a:extLst>
                    <a:ext uri="{9D8B030D-6E8A-4147-A177-3AD203B41FA5}">
                      <a16:colId xmlns:a16="http://schemas.microsoft.com/office/drawing/2014/main" val="20003"/>
                    </a:ext>
                  </a:extLst>
                </a:gridCol>
                <a:gridCol w="414500">
                  <a:extLst>
                    <a:ext uri="{9D8B030D-6E8A-4147-A177-3AD203B41FA5}">
                      <a16:colId xmlns:a16="http://schemas.microsoft.com/office/drawing/2014/main" val="20004"/>
                    </a:ext>
                  </a:extLst>
                </a:gridCol>
                <a:gridCol w="414500">
                  <a:extLst>
                    <a:ext uri="{9D8B030D-6E8A-4147-A177-3AD203B41FA5}">
                      <a16:colId xmlns:a16="http://schemas.microsoft.com/office/drawing/2014/main" val="20005"/>
                    </a:ext>
                  </a:extLst>
                </a:gridCol>
                <a:gridCol w="414500">
                  <a:extLst>
                    <a:ext uri="{9D8B030D-6E8A-4147-A177-3AD203B41FA5}">
                      <a16:colId xmlns:a16="http://schemas.microsoft.com/office/drawing/2014/main" val="20006"/>
                    </a:ext>
                  </a:extLst>
                </a:gridCol>
                <a:gridCol w="414500">
                  <a:extLst>
                    <a:ext uri="{9D8B030D-6E8A-4147-A177-3AD203B41FA5}">
                      <a16:colId xmlns:a16="http://schemas.microsoft.com/office/drawing/2014/main" val="20007"/>
                    </a:ext>
                  </a:extLst>
                </a:gridCol>
                <a:gridCol w="414500">
                  <a:extLst>
                    <a:ext uri="{9D8B030D-6E8A-4147-A177-3AD203B41FA5}">
                      <a16:colId xmlns:a16="http://schemas.microsoft.com/office/drawing/2014/main" val="20008"/>
                    </a:ext>
                  </a:extLst>
                </a:gridCol>
                <a:gridCol w="414500">
                  <a:extLst>
                    <a:ext uri="{9D8B030D-6E8A-4147-A177-3AD203B41FA5}">
                      <a16:colId xmlns:a16="http://schemas.microsoft.com/office/drawing/2014/main" val="20009"/>
                    </a:ext>
                  </a:extLst>
                </a:gridCol>
                <a:gridCol w="414500">
                  <a:extLst>
                    <a:ext uri="{9D8B030D-6E8A-4147-A177-3AD203B41FA5}">
                      <a16:colId xmlns:a16="http://schemas.microsoft.com/office/drawing/2014/main" val="20010"/>
                    </a:ext>
                  </a:extLst>
                </a:gridCol>
                <a:gridCol w="414500">
                  <a:extLst>
                    <a:ext uri="{9D8B030D-6E8A-4147-A177-3AD203B41FA5}">
                      <a16:colId xmlns:a16="http://schemas.microsoft.com/office/drawing/2014/main" val="20011"/>
                    </a:ext>
                  </a:extLst>
                </a:gridCol>
              </a:tblGrid>
              <a:tr h="381000">
                <a:tc>
                  <a:txBody>
                    <a:bodyPr/>
                    <a:lstStyle/>
                    <a:p>
                      <a:pPr marL="0" lvl="0" indent="0" algn="ctr" rtl="0">
                        <a:spcBef>
                          <a:spcPts val="0"/>
                        </a:spcBef>
                        <a:spcAft>
                          <a:spcPts val="0"/>
                        </a:spcAft>
                        <a:buNone/>
                      </a:pPr>
                      <a:r>
                        <a:rPr lang="en">
                          <a:latin typeface="Georgia"/>
                          <a:ea typeface="Georgia"/>
                          <a:cs typeface="Georgia"/>
                          <a:sym typeface="Georgia"/>
                        </a:rPr>
                        <a:t>J</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Georgia"/>
                          <a:ea typeface="Georgia"/>
                          <a:cs typeface="Georgia"/>
                          <a:sym typeface="Georgia"/>
                        </a:rPr>
                        <a:t>F</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Georgia"/>
                          <a:ea typeface="Georgia"/>
                          <a:cs typeface="Georgia"/>
                          <a:sym typeface="Georgia"/>
                        </a:rPr>
                        <a:t>M</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Georgia"/>
                          <a:ea typeface="Georgia"/>
                          <a:cs typeface="Georgia"/>
                          <a:sym typeface="Georgia"/>
                        </a:rPr>
                        <a:t>A</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Georgia"/>
                          <a:ea typeface="Georgia"/>
                          <a:cs typeface="Georgia"/>
                          <a:sym typeface="Georgia"/>
                        </a:rPr>
                        <a:t>M</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Georgia"/>
                          <a:ea typeface="Georgia"/>
                          <a:cs typeface="Georgia"/>
                          <a:sym typeface="Georgia"/>
                        </a:rPr>
                        <a:t>J</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Georgia"/>
                          <a:ea typeface="Georgia"/>
                          <a:cs typeface="Georgia"/>
                          <a:sym typeface="Georgia"/>
                        </a:rPr>
                        <a:t>J</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Georgia"/>
                          <a:ea typeface="Georgia"/>
                          <a:cs typeface="Georgia"/>
                          <a:sym typeface="Georgia"/>
                        </a:rPr>
                        <a:t>A</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Georgia"/>
                          <a:ea typeface="Georgia"/>
                          <a:cs typeface="Georgia"/>
                          <a:sym typeface="Georgia"/>
                        </a:rPr>
                        <a:t>S</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Georgia"/>
                          <a:ea typeface="Georgia"/>
                          <a:cs typeface="Georgia"/>
                          <a:sym typeface="Georgia"/>
                        </a:rPr>
                        <a:t>O</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Georgia"/>
                          <a:ea typeface="Georgia"/>
                          <a:cs typeface="Georgia"/>
                          <a:sym typeface="Georgia"/>
                        </a:rPr>
                        <a:t>N</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Georgia"/>
                          <a:ea typeface="Georgia"/>
                          <a:cs typeface="Georgia"/>
                          <a:sym typeface="Georgia"/>
                        </a:rPr>
                        <a:t>D</a:t>
                      </a:r>
                      <a:endParaRPr>
                        <a:latin typeface="Georgia"/>
                        <a:ea typeface="Georgia"/>
                        <a:cs typeface="Georgia"/>
                        <a:sym typeface="Georg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78" name="Google Shape;378;p58"/>
          <p:cNvSpPr txBox="1"/>
          <p:nvPr/>
        </p:nvSpPr>
        <p:spPr>
          <a:xfrm>
            <a:off x="6912050" y="1244975"/>
            <a:ext cx="2147400" cy="17910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000" b="1">
                <a:solidFill>
                  <a:schemeClr val="accent5"/>
                </a:solidFill>
                <a:latin typeface="Questrial"/>
                <a:ea typeface="Questrial"/>
                <a:cs typeface="Questrial"/>
                <a:sym typeface="Questrial"/>
              </a:rPr>
              <a:t>Most homeless people have finished school (15/20)</a:t>
            </a:r>
            <a:endParaRPr sz="2000" b="1">
              <a:solidFill>
                <a:schemeClr val="accent5"/>
              </a:solidFill>
              <a:latin typeface="Questrial"/>
              <a:ea typeface="Questrial"/>
              <a:cs typeface="Questrial"/>
              <a:sym typeface="Questrial"/>
            </a:endParaRPr>
          </a:p>
        </p:txBody>
      </p:sp>
      <p:sp>
        <p:nvSpPr>
          <p:cNvPr id="379" name="Google Shape;379;p58"/>
          <p:cNvSpPr txBox="1"/>
          <p:nvPr/>
        </p:nvSpPr>
        <p:spPr>
          <a:xfrm>
            <a:off x="1164300" y="1156900"/>
            <a:ext cx="309600" cy="3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latin typeface="Georgia"/>
                <a:ea typeface="Georgia"/>
                <a:cs typeface="Georgia"/>
                <a:sym typeface="Georgia"/>
              </a:rPr>
              <a:t>✔</a:t>
            </a:r>
            <a:endParaRPr>
              <a:solidFill>
                <a:schemeClr val="accent2"/>
              </a:solidFill>
              <a:latin typeface="Georgia"/>
              <a:ea typeface="Georgia"/>
              <a:cs typeface="Georgia"/>
              <a:sym typeface="Georgia"/>
            </a:endParaRPr>
          </a:p>
        </p:txBody>
      </p:sp>
      <p:sp>
        <p:nvSpPr>
          <p:cNvPr id="380" name="Google Shape;380;p58"/>
          <p:cNvSpPr txBox="1"/>
          <p:nvPr/>
        </p:nvSpPr>
        <p:spPr>
          <a:xfrm>
            <a:off x="1075863" y="1358543"/>
            <a:ext cx="30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2"/>
                </a:solidFill>
                <a:latin typeface="Georgia"/>
                <a:ea typeface="Georgia"/>
                <a:cs typeface="Georgia"/>
                <a:sym typeface="Georgia"/>
              </a:rPr>
              <a:t>✔</a:t>
            </a:r>
            <a:endParaRPr>
              <a:solidFill>
                <a:srgbClr val="CC0000"/>
              </a:solidFill>
            </a:endParaRPr>
          </a:p>
        </p:txBody>
      </p:sp>
      <p:sp>
        <p:nvSpPr>
          <p:cNvPr id="381" name="Google Shape;381;p58"/>
          <p:cNvSpPr txBox="1"/>
          <p:nvPr/>
        </p:nvSpPr>
        <p:spPr>
          <a:xfrm>
            <a:off x="1120075" y="1547300"/>
            <a:ext cx="309600" cy="3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latin typeface="Georgia"/>
                <a:ea typeface="Georgia"/>
                <a:cs typeface="Georgia"/>
                <a:sym typeface="Georgia"/>
              </a:rPr>
              <a:t>✔</a:t>
            </a:r>
            <a:endParaRPr>
              <a:solidFill>
                <a:schemeClr val="accent2"/>
              </a:solidFill>
              <a:latin typeface="Georgia"/>
              <a:ea typeface="Georgia"/>
              <a:cs typeface="Georgia"/>
              <a:sym typeface="Georgia"/>
            </a:endParaRPr>
          </a:p>
        </p:txBody>
      </p:sp>
      <p:sp>
        <p:nvSpPr>
          <p:cNvPr id="382" name="Google Shape;382;p58"/>
          <p:cNvSpPr txBox="1"/>
          <p:nvPr/>
        </p:nvSpPr>
        <p:spPr>
          <a:xfrm>
            <a:off x="948863" y="1735668"/>
            <a:ext cx="30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2"/>
                </a:solidFill>
                <a:latin typeface="Georgia"/>
                <a:ea typeface="Georgia"/>
                <a:cs typeface="Georgia"/>
                <a:sym typeface="Georgia"/>
              </a:rPr>
              <a:t>✔</a:t>
            </a:r>
            <a:endParaRPr>
              <a:solidFill>
                <a:srgbClr val="CC0000"/>
              </a:solidFill>
            </a:endParaRPr>
          </a:p>
        </p:txBody>
      </p:sp>
      <p:sp>
        <p:nvSpPr>
          <p:cNvPr id="383" name="Google Shape;383;p58"/>
          <p:cNvSpPr txBox="1"/>
          <p:nvPr/>
        </p:nvSpPr>
        <p:spPr>
          <a:xfrm>
            <a:off x="1258463" y="1909063"/>
            <a:ext cx="309600" cy="3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latin typeface="Georgia"/>
                <a:ea typeface="Georgia"/>
                <a:cs typeface="Georgia"/>
                <a:sym typeface="Georgia"/>
              </a:rPr>
              <a:t>✔</a:t>
            </a:r>
            <a:endParaRPr>
              <a:solidFill>
                <a:schemeClr val="accent2"/>
              </a:solidFill>
              <a:latin typeface="Georgia"/>
              <a:ea typeface="Georgia"/>
              <a:cs typeface="Georgia"/>
              <a:sym typeface="Georgia"/>
            </a:endParaRPr>
          </a:p>
        </p:txBody>
      </p:sp>
      <p:sp>
        <p:nvSpPr>
          <p:cNvPr id="384" name="Google Shape;384;p58"/>
          <p:cNvSpPr txBox="1"/>
          <p:nvPr/>
        </p:nvSpPr>
        <p:spPr>
          <a:xfrm>
            <a:off x="1258475" y="2106180"/>
            <a:ext cx="30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2"/>
                </a:solidFill>
                <a:latin typeface="Georgia"/>
                <a:ea typeface="Georgia"/>
                <a:cs typeface="Georgia"/>
                <a:sym typeface="Georgia"/>
              </a:rPr>
              <a:t>✔</a:t>
            </a:r>
            <a:endParaRPr>
              <a:solidFill>
                <a:srgbClr val="CC0000"/>
              </a:solidFill>
            </a:endParaRPr>
          </a:p>
        </p:txBody>
      </p:sp>
      <p:sp>
        <p:nvSpPr>
          <p:cNvPr id="385" name="Google Shape;385;p58"/>
          <p:cNvSpPr txBox="1"/>
          <p:nvPr/>
        </p:nvSpPr>
        <p:spPr>
          <a:xfrm>
            <a:off x="1258463" y="2280625"/>
            <a:ext cx="309600" cy="3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latin typeface="Georgia"/>
                <a:ea typeface="Georgia"/>
                <a:cs typeface="Georgia"/>
                <a:sym typeface="Georgia"/>
              </a:rPr>
              <a:t>✔</a:t>
            </a:r>
            <a:endParaRPr>
              <a:solidFill>
                <a:schemeClr val="accent2"/>
              </a:solidFill>
              <a:latin typeface="Georgia"/>
              <a:ea typeface="Georgia"/>
              <a:cs typeface="Georgia"/>
              <a:sym typeface="Georgia"/>
            </a:endParaRPr>
          </a:p>
        </p:txBody>
      </p:sp>
      <p:sp>
        <p:nvSpPr>
          <p:cNvPr id="386" name="Google Shape;386;p58"/>
          <p:cNvSpPr txBox="1"/>
          <p:nvPr/>
        </p:nvSpPr>
        <p:spPr>
          <a:xfrm>
            <a:off x="1075875" y="2485418"/>
            <a:ext cx="30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2"/>
                </a:solidFill>
                <a:latin typeface="Georgia"/>
                <a:ea typeface="Georgia"/>
                <a:cs typeface="Georgia"/>
                <a:sym typeface="Georgia"/>
              </a:rPr>
              <a:t>✔</a:t>
            </a:r>
            <a:endParaRPr>
              <a:solidFill>
                <a:srgbClr val="CC0000"/>
              </a:solidFill>
            </a:endParaRPr>
          </a:p>
        </p:txBody>
      </p:sp>
      <p:sp>
        <p:nvSpPr>
          <p:cNvPr id="387" name="Google Shape;387;p58"/>
          <p:cNvSpPr txBox="1"/>
          <p:nvPr/>
        </p:nvSpPr>
        <p:spPr>
          <a:xfrm>
            <a:off x="1208513" y="2657075"/>
            <a:ext cx="309600" cy="3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latin typeface="Georgia"/>
                <a:ea typeface="Georgia"/>
                <a:cs typeface="Georgia"/>
                <a:sym typeface="Georgia"/>
              </a:rPr>
              <a:t>✔</a:t>
            </a:r>
            <a:endParaRPr>
              <a:solidFill>
                <a:schemeClr val="accent2"/>
              </a:solidFill>
              <a:latin typeface="Georgia"/>
              <a:ea typeface="Georgia"/>
              <a:cs typeface="Georgia"/>
              <a:sym typeface="Georgia"/>
            </a:endParaRPr>
          </a:p>
        </p:txBody>
      </p:sp>
      <p:sp>
        <p:nvSpPr>
          <p:cNvPr id="388" name="Google Shape;388;p58"/>
          <p:cNvSpPr txBox="1"/>
          <p:nvPr/>
        </p:nvSpPr>
        <p:spPr>
          <a:xfrm>
            <a:off x="1208525" y="2861343"/>
            <a:ext cx="30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CC0000"/>
                </a:solidFill>
                <a:latin typeface="Georgia"/>
                <a:ea typeface="Georgia"/>
                <a:cs typeface="Georgia"/>
                <a:sym typeface="Georgia"/>
              </a:rPr>
              <a:t>✘</a:t>
            </a:r>
            <a:endParaRPr>
              <a:solidFill>
                <a:srgbClr val="CC0000"/>
              </a:solidFill>
            </a:endParaRPr>
          </a:p>
        </p:txBody>
      </p:sp>
      <p:sp>
        <p:nvSpPr>
          <p:cNvPr id="389" name="Google Shape;389;p58"/>
          <p:cNvSpPr txBox="1"/>
          <p:nvPr/>
        </p:nvSpPr>
        <p:spPr>
          <a:xfrm>
            <a:off x="1258463" y="3035975"/>
            <a:ext cx="309600" cy="3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latin typeface="Georgia"/>
                <a:ea typeface="Georgia"/>
                <a:cs typeface="Georgia"/>
                <a:sym typeface="Georgia"/>
              </a:rPr>
              <a:t>✔</a:t>
            </a:r>
            <a:endParaRPr>
              <a:solidFill>
                <a:schemeClr val="accent2"/>
              </a:solidFill>
              <a:latin typeface="Georgia"/>
              <a:ea typeface="Georgia"/>
              <a:cs typeface="Georgia"/>
              <a:sym typeface="Georgia"/>
            </a:endParaRPr>
          </a:p>
        </p:txBody>
      </p:sp>
      <p:sp>
        <p:nvSpPr>
          <p:cNvPr id="390" name="Google Shape;390;p58"/>
          <p:cNvSpPr txBox="1"/>
          <p:nvPr/>
        </p:nvSpPr>
        <p:spPr>
          <a:xfrm>
            <a:off x="1075875" y="3241643"/>
            <a:ext cx="30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2"/>
                </a:solidFill>
                <a:latin typeface="Georgia"/>
                <a:ea typeface="Georgia"/>
                <a:cs typeface="Georgia"/>
                <a:sym typeface="Georgia"/>
              </a:rPr>
              <a:t>✔</a:t>
            </a:r>
            <a:endParaRPr>
              <a:solidFill>
                <a:srgbClr val="CC0000"/>
              </a:solidFill>
            </a:endParaRPr>
          </a:p>
        </p:txBody>
      </p:sp>
      <p:sp>
        <p:nvSpPr>
          <p:cNvPr id="391" name="Google Shape;391;p58"/>
          <p:cNvSpPr txBox="1"/>
          <p:nvPr/>
        </p:nvSpPr>
        <p:spPr>
          <a:xfrm>
            <a:off x="1164288" y="3416100"/>
            <a:ext cx="309600" cy="3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latin typeface="Georgia"/>
                <a:ea typeface="Georgia"/>
                <a:cs typeface="Georgia"/>
                <a:sym typeface="Georgia"/>
              </a:rPr>
              <a:t>✔</a:t>
            </a:r>
            <a:endParaRPr>
              <a:solidFill>
                <a:schemeClr val="accent2"/>
              </a:solidFill>
              <a:latin typeface="Georgia"/>
              <a:ea typeface="Georgia"/>
              <a:cs typeface="Georgia"/>
              <a:sym typeface="Georgia"/>
            </a:endParaRPr>
          </a:p>
        </p:txBody>
      </p:sp>
      <p:sp>
        <p:nvSpPr>
          <p:cNvPr id="392" name="Google Shape;392;p58"/>
          <p:cNvSpPr txBox="1"/>
          <p:nvPr/>
        </p:nvSpPr>
        <p:spPr>
          <a:xfrm>
            <a:off x="1120075" y="3620293"/>
            <a:ext cx="30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CC0000"/>
                </a:solidFill>
                <a:latin typeface="Georgia"/>
                <a:ea typeface="Georgia"/>
                <a:cs typeface="Georgia"/>
                <a:sym typeface="Georgia"/>
              </a:rPr>
              <a:t>✘</a:t>
            </a:r>
            <a:endParaRPr>
              <a:solidFill>
                <a:srgbClr val="CC0000"/>
              </a:solidFill>
            </a:endParaRPr>
          </a:p>
        </p:txBody>
      </p:sp>
      <p:sp>
        <p:nvSpPr>
          <p:cNvPr id="393" name="Google Shape;393;p58"/>
          <p:cNvSpPr txBox="1"/>
          <p:nvPr/>
        </p:nvSpPr>
        <p:spPr>
          <a:xfrm>
            <a:off x="1208513" y="3796225"/>
            <a:ext cx="309600" cy="3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latin typeface="Georgia"/>
                <a:ea typeface="Georgia"/>
                <a:cs typeface="Georgia"/>
                <a:sym typeface="Georgia"/>
              </a:rPr>
              <a:t>✔</a:t>
            </a:r>
            <a:endParaRPr>
              <a:solidFill>
                <a:schemeClr val="accent2"/>
              </a:solidFill>
              <a:latin typeface="Georgia"/>
              <a:ea typeface="Georgia"/>
              <a:cs typeface="Georgia"/>
              <a:sym typeface="Georgia"/>
            </a:endParaRPr>
          </a:p>
        </p:txBody>
      </p:sp>
      <p:sp>
        <p:nvSpPr>
          <p:cNvPr id="394" name="Google Shape;394;p58"/>
          <p:cNvSpPr txBox="1"/>
          <p:nvPr/>
        </p:nvSpPr>
        <p:spPr>
          <a:xfrm>
            <a:off x="1258475" y="3981518"/>
            <a:ext cx="30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2"/>
                </a:solidFill>
                <a:latin typeface="Georgia"/>
                <a:ea typeface="Georgia"/>
                <a:cs typeface="Georgia"/>
                <a:sym typeface="Georgia"/>
              </a:rPr>
              <a:t>✔</a:t>
            </a:r>
            <a:endParaRPr>
              <a:solidFill>
                <a:srgbClr val="CC0000"/>
              </a:solidFill>
            </a:endParaRPr>
          </a:p>
        </p:txBody>
      </p:sp>
      <p:sp>
        <p:nvSpPr>
          <p:cNvPr id="395" name="Google Shape;395;p58"/>
          <p:cNvSpPr txBox="1"/>
          <p:nvPr/>
        </p:nvSpPr>
        <p:spPr>
          <a:xfrm>
            <a:off x="1125738" y="4197850"/>
            <a:ext cx="309600" cy="3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CC0000"/>
                </a:solidFill>
                <a:latin typeface="Georgia"/>
                <a:ea typeface="Georgia"/>
                <a:cs typeface="Georgia"/>
                <a:sym typeface="Georgia"/>
              </a:rPr>
              <a:t>✘</a:t>
            </a:r>
            <a:endParaRPr>
              <a:solidFill>
                <a:schemeClr val="accent2"/>
              </a:solidFill>
              <a:latin typeface="Georgia"/>
              <a:ea typeface="Georgia"/>
              <a:cs typeface="Georgia"/>
              <a:sym typeface="Georgia"/>
            </a:endParaRPr>
          </a:p>
        </p:txBody>
      </p:sp>
      <p:sp>
        <p:nvSpPr>
          <p:cNvPr id="396" name="Google Shape;396;p58"/>
          <p:cNvSpPr txBox="1"/>
          <p:nvPr/>
        </p:nvSpPr>
        <p:spPr>
          <a:xfrm>
            <a:off x="1258475" y="4379243"/>
            <a:ext cx="30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CC0000"/>
                </a:solidFill>
                <a:latin typeface="Georgia"/>
                <a:ea typeface="Georgia"/>
                <a:cs typeface="Georgia"/>
                <a:sym typeface="Georgia"/>
              </a:rPr>
              <a:t>✘</a:t>
            </a:r>
            <a:endParaRPr>
              <a:solidFill>
                <a:srgbClr val="CC0000"/>
              </a:solidFill>
            </a:endParaRPr>
          </a:p>
        </p:txBody>
      </p:sp>
      <p:sp>
        <p:nvSpPr>
          <p:cNvPr id="397" name="Google Shape;397;p58"/>
          <p:cNvSpPr txBox="1"/>
          <p:nvPr/>
        </p:nvSpPr>
        <p:spPr>
          <a:xfrm>
            <a:off x="1258463" y="4556475"/>
            <a:ext cx="309600" cy="3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latin typeface="Georgia"/>
                <a:ea typeface="Georgia"/>
                <a:cs typeface="Georgia"/>
                <a:sym typeface="Georgia"/>
              </a:rPr>
              <a:t>✔</a:t>
            </a:r>
            <a:endParaRPr b="1">
              <a:solidFill>
                <a:schemeClr val="accent2"/>
              </a:solidFill>
              <a:latin typeface="Georgia"/>
              <a:ea typeface="Georgia"/>
              <a:cs typeface="Georgia"/>
              <a:sym typeface="Georgia"/>
            </a:endParaRPr>
          </a:p>
        </p:txBody>
      </p:sp>
      <p:sp>
        <p:nvSpPr>
          <p:cNvPr id="398" name="Google Shape;398;p58"/>
          <p:cNvSpPr txBox="1"/>
          <p:nvPr/>
        </p:nvSpPr>
        <p:spPr>
          <a:xfrm>
            <a:off x="1125750" y="4721393"/>
            <a:ext cx="30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CC0000"/>
                </a:solidFill>
                <a:latin typeface="Georgia"/>
                <a:ea typeface="Georgia"/>
                <a:cs typeface="Georgia"/>
                <a:sym typeface="Georgia"/>
              </a:rPr>
              <a:t>✘</a:t>
            </a:r>
            <a:endParaRPr>
              <a:solidFill>
                <a:srgbClr val="CC0000"/>
              </a:solidFill>
            </a:endParaRPr>
          </a:p>
        </p:txBody>
      </p:sp>
      <p:sp>
        <p:nvSpPr>
          <p:cNvPr id="399" name="Google Shape;399;p58"/>
          <p:cNvSpPr txBox="1"/>
          <p:nvPr/>
        </p:nvSpPr>
        <p:spPr>
          <a:xfrm>
            <a:off x="6911925" y="3576375"/>
            <a:ext cx="2147400" cy="14121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000" b="1">
                <a:solidFill>
                  <a:schemeClr val="accent3"/>
                </a:solidFill>
                <a:latin typeface="Questrial"/>
                <a:ea typeface="Questrial"/>
                <a:cs typeface="Questrial"/>
                <a:sym typeface="Questrial"/>
              </a:rPr>
              <a:t>Most chronically homeless people did not (3/4)</a:t>
            </a:r>
            <a:endParaRPr sz="2000" b="1">
              <a:solidFill>
                <a:schemeClr val="accent3"/>
              </a:solidFill>
              <a:latin typeface="Questrial"/>
              <a:ea typeface="Questrial"/>
              <a:cs typeface="Questrial"/>
              <a:sym typeface="Quest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9"/>
          <p:cNvSpPr txBox="1">
            <a:spLocks noGrp="1"/>
          </p:cNvSpPr>
          <p:nvPr>
            <p:ph type="title"/>
          </p:nvPr>
        </p:nvSpPr>
        <p:spPr>
          <a:xfrm>
            <a:off x="490250" y="1116125"/>
            <a:ext cx="8007900" cy="350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Chronic homelessness is </a:t>
            </a:r>
            <a:r>
              <a:rPr lang="en" sz="6000" b="1"/>
              <a:t>overrepresented</a:t>
            </a:r>
            <a:r>
              <a:rPr lang="en"/>
              <a:t> in Point in Time Counts.</a:t>
            </a:r>
            <a:endParaRPr/>
          </a:p>
        </p:txBody>
      </p:sp>
      <p:sp>
        <p:nvSpPr>
          <p:cNvPr id="405" name="Google Shape;405;p59"/>
          <p:cNvSpPr txBox="1">
            <a:spLocks noGrp="1"/>
          </p:cNvSpPr>
          <p:nvPr>
            <p:ph type="title" idx="2"/>
          </p:nvPr>
        </p:nvSpPr>
        <p:spPr>
          <a:xfrm>
            <a:off x="311700" y="445025"/>
            <a:ext cx="8520600" cy="67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Key Takeaway:</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60"/>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Alternate Version </a:t>
            </a:r>
            <a:endParaRPr dirty="0"/>
          </a:p>
        </p:txBody>
      </p:sp>
      <p:sp>
        <p:nvSpPr>
          <p:cNvPr id="411" name="Google Shape;411;p60"/>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“More than half of respondents had not completed high school”</a:t>
            </a:r>
            <a:endParaRPr/>
          </a:p>
        </p:txBody>
      </p:sp>
      <p:sp>
        <p:nvSpPr>
          <p:cNvPr id="412" name="Google Shape;412;p60"/>
          <p:cNvSpPr txBox="1">
            <a:spLocks noGrp="1"/>
          </p:cNvSpPr>
          <p:nvPr>
            <p:ph type="subTitle" idx="2"/>
          </p:nvPr>
        </p:nvSpPr>
        <p:spPr>
          <a:xfrm>
            <a:off x="4835400" y="665826"/>
            <a:ext cx="4045200" cy="402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300"/>
              <a:t>“Chronically homeless respondents were 4x more likely to have not completed high school”</a:t>
            </a:r>
            <a:endParaRPr sz="33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1"/>
          <p:cNvSpPr txBox="1">
            <a:spLocks noGrp="1"/>
          </p:cNvSpPr>
          <p:nvPr>
            <p:ph type="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Method 3</a:t>
            </a:r>
            <a:r>
              <a:rPr lang="en" b="1" dirty="0">
                <a:solidFill>
                  <a:schemeClr val="accent2"/>
                </a:solidFill>
                <a:latin typeface="Caveat"/>
                <a:ea typeface="Caveat"/>
                <a:cs typeface="Caveat"/>
                <a:sym typeface="Caveat"/>
              </a:rPr>
              <a:t>c</a:t>
            </a:r>
            <a:r>
              <a:rPr lang="en" dirty="0"/>
              <a:t>:</a:t>
            </a:r>
            <a:endParaRPr dirty="0"/>
          </a:p>
          <a:p>
            <a:pPr marL="0" lvl="0" indent="0" algn="ctr" rtl="0">
              <a:spcBef>
                <a:spcPts val="0"/>
              </a:spcBef>
              <a:spcAft>
                <a:spcPts val="0"/>
              </a:spcAft>
              <a:buNone/>
            </a:pPr>
            <a:r>
              <a:rPr lang="en" b="1" dirty="0"/>
              <a:t>Make your </a:t>
            </a:r>
            <a:r>
              <a:rPr lang="en" b="1" u="sng" dirty="0"/>
              <a:t>numbers</a:t>
            </a:r>
            <a:r>
              <a:rPr lang="en" b="1" dirty="0"/>
              <a:t> big!</a:t>
            </a:r>
            <a:endParaRPr b="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62"/>
          <p:cNvSpPr txBox="1">
            <a:spLocks noGrp="1"/>
          </p:cNvSpPr>
          <p:nvPr>
            <p:ph type="title"/>
          </p:nvPr>
        </p:nvSpPr>
        <p:spPr>
          <a:xfrm>
            <a:off x="490250" y="526350"/>
            <a:ext cx="8007900" cy="40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dirty="0"/>
              <a:t>“Number of Canadians who used an emergency shelter </a:t>
            </a:r>
            <a:br>
              <a:rPr lang="en" sz="4500" dirty="0"/>
            </a:br>
            <a:r>
              <a:rPr lang="en" sz="4500" dirty="0"/>
              <a:t>[in 2018]: </a:t>
            </a:r>
            <a:r>
              <a:rPr lang="en" sz="4800" b="1" dirty="0"/>
              <a:t>137,000</a:t>
            </a:r>
            <a:r>
              <a:rPr lang="en" sz="4500" dirty="0"/>
              <a:t>”</a:t>
            </a:r>
            <a:endParaRPr sz="5000" dirty="0"/>
          </a:p>
        </p:txBody>
      </p:sp>
      <p:sp>
        <p:nvSpPr>
          <p:cNvPr id="423" name="Google Shape;423;p62"/>
          <p:cNvSpPr txBo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chemeClr val="dk2"/>
                </a:solidFill>
                <a:highlight>
                  <a:schemeClr val="lt1"/>
                </a:highlight>
                <a:latin typeface="Georgia"/>
                <a:ea typeface="Georgia"/>
                <a:cs typeface="Georgia"/>
                <a:sym typeface="Georgia"/>
              </a:rPr>
              <a:t>The National Shelter Study 2005-2014</a:t>
            </a:r>
            <a:endParaRPr sz="1800">
              <a:solidFill>
                <a:srgbClr val="333333"/>
              </a:solidFill>
              <a:highlight>
                <a:srgbClr val="FFFFFF"/>
              </a:highlight>
              <a:latin typeface="Georgia"/>
              <a:ea typeface="Georgia"/>
              <a:cs typeface="Georgia"/>
              <a:sym typeface="Georgi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7"/>
        <p:cNvGrpSpPr/>
        <p:nvPr/>
      </p:nvGrpSpPr>
      <p:grpSpPr>
        <a:xfrm>
          <a:off x="0" y="0"/>
          <a:ext cx="0" cy="0"/>
          <a:chOff x="0" y="0"/>
          <a:chExt cx="0" cy="0"/>
        </a:xfrm>
      </p:grpSpPr>
      <p:sp>
        <p:nvSpPr>
          <p:cNvPr id="428" name="Google Shape;428;p63"/>
          <p:cNvSpPr/>
          <p:nvPr/>
        </p:nvSpPr>
        <p:spPr>
          <a:xfrm>
            <a:off x="6283750" y="1018675"/>
            <a:ext cx="2635800" cy="1911000"/>
          </a:xfrm>
          <a:prstGeom prst="wedgeEllipseCallout">
            <a:avLst>
              <a:gd name="adj1" fmla="val -67683"/>
              <a:gd name="adj2" fmla="val -14024"/>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Questrial"/>
                <a:ea typeface="Questrial"/>
                <a:cs typeface="Questrial"/>
                <a:sym typeface="Questrial"/>
              </a:rPr>
              <a:t>That’s more than my entire hometown!</a:t>
            </a:r>
            <a:endParaRPr sz="2400">
              <a:latin typeface="Questrial"/>
              <a:ea typeface="Questrial"/>
              <a:cs typeface="Questrial"/>
              <a:sym typeface="Quest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4"/>
          <p:cNvSpPr txBox="1">
            <a:spLocks noGrp="1"/>
          </p:cNvSpPr>
          <p:nvPr>
            <p:ph type="title"/>
          </p:nvPr>
        </p:nvSpPr>
        <p:spPr>
          <a:xfrm>
            <a:off x="490250" y="1116125"/>
            <a:ext cx="8007900" cy="350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 longer the period of time, </a:t>
            </a:r>
            <a:r>
              <a:rPr lang="en" sz="6000" b="1"/>
              <a:t>the bigger the numbers </a:t>
            </a:r>
            <a:r>
              <a:rPr lang="en" sz="6000"/>
              <a:t>will be</a:t>
            </a:r>
            <a:r>
              <a:rPr lang="en"/>
              <a:t>.</a:t>
            </a:r>
            <a:endParaRPr/>
          </a:p>
        </p:txBody>
      </p:sp>
      <p:sp>
        <p:nvSpPr>
          <p:cNvPr id="434" name="Google Shape;434;p64"/>
          <p:cNvSpPr txBox="1">
            <a:spLocks noGrp="1"/>
          </p:cNvSpPr>
          <p:nvPr>
            <p:ph type="title" idx="2"/>
          </p:nvPr>
        </p:nvSpPr>
        <p:spPr>
          <a:xfrm>
            <a:off x="311700" y="445025"/>
            <a:ext cx="8520600" cy="67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Key Takeaway:</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65"/>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Alternate Version </a:t>
            </a:r>
            <a:endParaRPr dirty="0"/>
          </a:p>
        </p:txBody>
      </p:sp>
      <p:sp>
        <p:nvSpPr>
          <p:cNvPr id="440" name="Google Shape;440;p65"/>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“137,000 used an emergency shelter last year”</a:t>
            </a:r>
            <a:endParaRPr/>
          </a:p>
        </p:txBody>
      </p:sp>
      <p:sp>
        <p:nvSpPr>
          <p:cNvPr id="441" name="Google Shape;441;p65"/>
          <p:cNvSpPr txBox="1">
            <a:spLocks noGrp="1"/>
          </p:cNvSpPr>
          <p:nvPr>
            <p:ph type="subTitle" idx="2"/>
          </p:nvPr>
        </p:nvSpPr>
        <p:spPr>
          <a:xfrm>
            <a:off x="4835400" y="665826"/>
            <a:ext cx="4045200" cy="402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“About 14,000 people were staying in shelters on an average day last year”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Disclaimer</a:t>
            </a:r>
            <a:endParaRPr/>
          </a:p>
        </p:txBody>
      </p:sp>
      <p:sp>
        <p:nvSpPr>
          <p:cNvPr id="108" name="Google Shape;108;p21"/>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this presentation I use real world data that does not always paint a flattering picture. I am not picking on anyone in particular, and I try to pick on lots of different communities equally. In fact, some of the sources I use are actually very good.</a:t>
            </a:r>
            <a:endParaRPr/>
          </a:p>
          <a:p>
            <a:pPr marL="0" lvl="0" indent="0" algn="l" rtl="0">
              <a:spcBef>
                <a:spcPts val="1600"/>
              </a:spcBef>
              <a:spcAft>
                <a:spcPts val="0"/>
              </a:spcAft>
              <a:buNone/>
            </a:pPr>
            <a:r>
              <a:rPr lang="en"/>
              <a:t>My point is that </a:t>
            </a:r>
            <a:r>
              <a:rPr lang="en" b="1"/>
              <a:t>any data can be taken out of context and misrepresented</a:t>
            </a:r>
            <a:r>
              <a:rPr lang="en"/>
              <a:t>.</a:t>
            </a:r>
            <a:endParaRPr/>
          </a:p>
          <a:p>
            <a:pPr marL="0" lvl="0" indent="0" algn="l" rtl="0">
              <a:spcBef>
                <a:spcPts val="1600"/>
              </a:spcBef>
              <a:spcAft>
                <a:spcPts val="1600"/>
              </a:spcAft>
              <a:buNone/>
            </a:pPr>
            <a:r>
              <a:rPr lang="en"/>
              <a:t>All this data is publicly available and published online. If you are uncomfortable with my use of your data, email me: </a:t>
            </a:r>
            <a:r>
              <a:rPr lang="en" u="sng">
                <a:solidFill>
                  <a:schemeClr val="accent5"/>
                </a:solidFill>
                <a:hlinkClick r:id="rId3">
                  <a:extLst>
                    <a:ext uri="{A12FA001-AC4F-418D-AE19-62706E023703}">
                      <ahyp:hlinkClr xmlns:ahyp="http://schemas.microsoft.com/office/drawing/2018/hyperlinkcolor" val="tx"/>
                    </a:ext>
                  </a:extLst>
                </a:hlinkClick>
              </a:rPr>
              <a:t>ali@acreconsulting.ca</a:t>
            </a:r>
            <a:r>
              <a:rPr lang="en">
                <a:solidFill>
                  <a:schemeClr val="accent5"/>
                </a:solidFill>
              </a:rPr>
              <a:t> </a:t>
            </a:r>
            <a:endParaRPr>
              <a:solidFill>
                <a:schemeClr val="accent5"/>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66"/>
          <p:cNvSpPr txBox="1">
            <a:spLocks noGrp="1"/>
          </p:cNvSpPr>
          <p:nvPr>
            <p:ph type="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Method 3</a:t>
            </a:r>
            <a:r>
              <a:rPr lang="en" b="1" dirty="0">
                <a:solidFill>
                  <a:schemeClr val="accent2"/>
                </a:solidFill>
                <a:latin typeface="Caveat"/>
                <a:ea typeface="Caveat"/>
                <a:cs typeface="Caveat"/>
                <a:sym typeface="Caveat"/>
              </a:rPr>
              <a:t>d</a:t>
            </a:r>
            <a:r>
              <a:rPr lang="en" dirty="0"/>
              <a:t>:</a:t>
            </a:r>
            <a:endParaRPr dirty="0"/>
          </a:p>
          <a:p>
            <a:pPr marL="0" lvl="0" indent="0" algn="ctr" rtl="0">
              <a:spcBef>
                <a:spcPts val="0"/>
              </a:spcBef>
              <a:spcAft>
                <a:spcPts val="0"/>
              </a:spcAft>
              <a:buNone/>
            </a:pPr>
            <a:r>
              <a:rPr lang="en" b="1" dirty="0">
                <a:solidFill>
                  <a:schemeClr val="accent2"/>
                </a:solidFill>
                <a:latin typeface="Caveat"/>
                <a:ea typeface="Caveat"/>
                <a:cs typeface="Caveat"/>
                <a:sym typeface="Caveat"/>
              </a:rPr>
              <a:t>Mix and match</a:t>
            </a:r>
            <a:r>
              <a:rPr lang="en" b="1" dirty="0"/>
              <a:t> your data source</a:t>
            </a:r>
            <a:r>
              <a:rPr lang="en" b="1" dirty="0">
                <a:solidFill>
                  <a:schemeClr val="accent2"/>
                </a:solidFill>
                <a:latin typeface="Caveat"/>
                <a:ea typeface="Caveat"/>
                <a:cs typeface="Caveat"/>
                <a:sym typeface="Caveat"/>
              </a:rPr>
              <a:t>s</a:t>
            </a:r>
            <a:endParaRPr b="1" dirty="0">
              <a:solidFill>
                <a:schemeClr val="accent2"/>
              </a:solidFill>
              <a:latin typeface="Caveat"/>
              <a:ea typeface="Caveat"/>
              <a:cs typeface="Caveat"/>
              <a:sym typeface="Cavea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67"/>
          <p:cNvSpPr txBox="1">
            <a:spLocks noGrp="1"/>
          </p:cNvSpPr>
          <p:nvPr>
            <p:ph type="title"/>
          </p:nvPr>
        </p:nvSpPr>
        <p:spPr>
          <a:xfrm>
            <a:off x="490250" y="539125"/>
            <a:ext cx="8007900" cy="186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t>“Number of Canadians who used an emergency shelter: </a:t>
            </a:r>
            <a:r>
              <a:rPr lang="en" sz="4300" b="1" dirty="0"/>
              <a:t>137,000</a:t>
            </a:r>
            <a:r>
              <a:rPr lang="en" sz="4000" dirty="0"/>
              <a:t>”</a:t>
            </a:r>
            <a:endParaRPr sz="4000" dirty="0"/>
          </a:p>
          <a:p>
            <a:pPr marL="0" lvl="0" indent="0" algn="ctr" rtl="0">
              <a:spcBef>
                <a:spcPts val="0"/>
              </a:spcBef>
              <a:spcAft>
                <a:spcPts val="0"/>
              </a:spcAft>
              <a:buNone/>
            </a:pPr>
            <a:r>
              <a:rPr lang="en" sz="4800" b="1" dirty="0"/>
              <a:t>+</a:t>
            </a:r>
            <a:endParaRPr sz="4800" b="1" dirty="0"/>
          </a:p>
        </p:txBody>
      </p:sp>
      <p:sp>
        <p:nvSpPr>
          <p:cNvPr id="452" name="Google Shape;452;p67"/>
          <p:cNvSpPr txBox="1">
            <a:spLocks noGrp="1"/>
          </p:cNvSpPr>
          <p:nvPr>
            <p:ph type="title"/>
          </p:nvPr>
        </p:nvSpPr>
        <p:spPr>
          <a:xfrm>
            <a:off x="490250" y="2343150"/>
            <a:ext cx="8007900" cy="204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t>“People experiencing </a:t>
            </a:r>
            <a:r>
              <a:rPr lang="en" sz="4300" b="1" dirty="0"/>
              <a:t>chronic homelessness</a:t>
            </a:r>
            <a:r>
              <a:rPr lang="en" sz="4000" dirty="0"/>
              <a:t> accounted for </a:t>
            </a:r>
            <a:r>
              <a:rPr lang="en" sz="4300" b="1" dirty="0"/>
              <a:t>60%</a:t>
            </a:r>
            <a:r>
              <a:rPr lang="en" sz="4000" dirty="0"/>
              <a:t> of all respondents”</a:t>
            </a:r>
            <a:endParaRPr sz="40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6"/>
        <p:cNvGrpSpPr/>
        <p:nvPr/>
      </p:nvGrpSpPr>
      <p:grpSpPr>
        <a:xfrm>
          <a:off x="0" y="0"/>
          <a:ext cx="0" cy="0"/>
          <a:chOff x="0" y="0"/>
          <a:chExt cx="0" cy="0"/>
        </a:xfrm>
      </p:grpSpPr>
      <p:sp>
        <p:nvSpPr>
          <p:cNvPr id="457" name="Google Shape;457;p68"/>
          <p:cNvSpPr/>
          <p:nvPr/>
        </p:nvSpPr>
        <p:spPr>
          <a:xfrm>
            <a:off x="166450" y="211375"/>
            <a:ext cx="2635800" cy="2485200"/>
          </a:xfrm>
          <a:prstGeom prst="wedgeEllipseCallout">
            <a:avLst>
              <a:gd name="adj1" fmla="val 67148"/>
              <a:gd name="adj2" fmla="val 1106"/>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Questrial"/>
                <a:ea typeface="Questrial"/>
                <a:cs typeface="Questrial"/>
                <a:sym typeface="Questrial"/>
              </a:rPr>
              <a:t>That’s 82,000 chronically homeless people!</a:t>
            </a:r>
            <a:endParaRPr sz="2400">
              <a:latin typeface="Questrial"/>
              <a:ea typeface="Questrial"/>
              <a:cs typeface="Questrial"/>
              <a:sym typeface="Quest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69"/>
          <p:cNvSpPr txBox="1">
            <a:spLocks noGrp="1"/>
          </p:cNvSpPr>
          <p:nvPr>
            <p:ph type="title"/>
          </p:nvPr>
        </p:nvSpPr>
        <p:spPr>
          <a:xfrm>
            <a:off x="490250" y="1116125"/>
            <a:ext cx="8007900" cy="350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Be very careful when </a:t>
            </a:r>
            <a:r>
              <a:rPr lang="en" sz="6000" b="1"/>
              <a:t>combining data</a:t>
            </a:r>
            <a:r>
              <a:rPr lang="en"/>
              <a:t> from different sources.</a:t>
            </a:r>
            <a:endParaRPr/>
          </a:p>
        </p:txBody>
      </p:sp>
      <p:sp>
        <p:nvSpPr>
          <p:cNvPr id="463" name="Google Shape;463;p69"/>
          <p:cNvSpPr txBox="1">
            <a:spLocks noGrp="1"/>
          </p:cNvSpPr>
          <p:nvPr>
            <p:ph type="title" idx="2"/>
          </p:nvPr>
        </p:nvSpPr>
        <p:spPr>
          <a:xfrm>
            <a:off x="311700" y="445025"/>
            <a:ext cx="8520600" cy="67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Key Takeaway:</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7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Key Takeaways</a:t>
            </a:r>
            <a:endParaRPr/>
          </a:p>
        </p:txBody>
      </p:sp>
      <p:sp>
        <p:nvSpPr>
          <p:cNvPr id="469" name="Google Shape;469;p70"/>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Ask what the data point </a:t>
            </a:r>
            <a:r>
              <a:rPr lang="en" b="1"/>
              <a:t>means</a:t>
            </a:r>
            <a:r>
              <a:rPr lang="en"/>
              <a:t>. Find a </a:t>
            </a:r>
            <a:r>
              <a:rPr lang="en" b="1"/>
              <a:t>comparison</a:t>
            </a:r>
            <a:r>
              <a:rPr lang="en"/>
              <a:t>.</a:t>
            </a:r>
            <a:endParaRPr/>
          </a:p>
          <a:p>
            <a:pPr marL="457200" lvl="0" indent="-342900" algn="l" rtl="0">
              <a:spcBef>
                <a:spcPts val="1000"/>
              </a:spcBef>
              <a:spcAft>
                <a:spcPts val="0"/>
              </a:spcAft>
              <a:buSzPts val="1800"/>
              <a:buChar char="●"/>
            </a:pPr>
            <a:r>
              <a:rPr lang="en"/>
              <a:t>Avoid a </a:t>
            </a:r>
            <a:r>
              <a:rPr lang="en" b="1"/>
              <a:t>wall of data</a:t>
            </a:r>
            <a:r>
              <a:rPr lang="en"/>
              <a:t>.</a:t>
            </a:r>
            <a:endParaRPr/>
          </a:p>
          <a:p>
            <a:pPr marL="457200" lvl="0" indent="-342900" algn="l" rtl="0">
              <a:spcBef>
                <a:spcPts val="1000"/>
              </a:spcBef>
              <a:spcAft>
                <a:spcPts val="0"/>
              </a:spcAft>
              <a:buSzPts val="1800"/>
              <a:buChar char="●"/>
            </a:pPr>
            <a:r>
              <a:rPr lang="en"/>
              <a:t>Remember: </a:t>
            </a:r>
            <a:r>
              <a:rPr lang="en" b="1"/>
              <a:t>averages are skewed</a:t>
            </a:r>
            <a:r>
              <a:rPr lang="en"/>
              <a:t> by extreme values, but </a:t>
            </a:r>
            <a:r>
              <a:rPr lang="en" b="1"/>
              <a:t>medians</a:t>
            </a:r>
            <a:r>
              <a:rPr lang="en"/>
              <a:t> are not.</a:t>
            </a:r>
            <a:endParaRPr/>
          </a:p>
          <a:p>
            <a:pPr marL="457200" lvl="0" indent="-342900" algn="l" rtl="0">
              <a:spcBef>
                <a:spcPts val="1000"/>
              </a:spcBef>
              <a:spcAft>
                <a:spcPts val="0"/>
              </a:spcAft>
              <a:buSzPts val="1800"/>
              <a:buChar char="●"/>
            </a:pPr>
            <a:r>
              <a:rPr lang="en"/>
              <a:t>Ask whether a data point is from a </a:t>
            </a:r>
            <a:r>
              <a:rPr lang="en" b="1"/>
              <a:t>point in time</a:t>
            </a:r>
            <a:r>
              <a:rPr lang="en"/>
              <a:t> or from a </a:t>
            </a:r>
            <a:r>
              <a:rPr lang="en" b="1"/>
              <a:t>longer period</a:t>
            </a:r>
            <a:r>
              <a:rPr lang="en"/>
              <a:t>.</a:t>
            </a:r>
            <a:endParaRPr/>
          </a:p>
          <a:p>
            <a:pPr marL="457200" lvl="0" indent="-342900" algn="l" rtl="0">
              <a:spcBef>
                <a:spcPts val="1000"/>
              </a:spcBef>
              <a:spcAft>
                <a:spcPts val="0"/>
              </a:spcAft>
              <a:buSzPts val="1800"/>
              <a:buChar char="●"/>
            </a:pPr>
            <a:r>
              <a:rPr lang="en" b="1"/>
              <a:t>Chronic homelessness</a:t>
            </a:r>
            <a:r>
              <a:rPr lang="en"/>
              <a:t> is overrepresented in point in time counts.</a:t>
            </a:r>
            <a:endParaRPr/>
          </a:p>
          <a:p>
            <a:pPr marL="457200" lvl="0" indent="-342900" algn="l" rtl="0">
              <a:spcBef>
                <a:spcPts val="1000"/>
              </a:spcBef>
              <a:spcAft>
                <a:spcPts val="1000"/>
              </a:spcAft>
              <a:buSzPts val="1800"/>
              <a:buChar char="●"/>
            </a:pPr>
            <a:r>
              <a:rPr lang="en"/>
              <a:t>Avoid </a:t>
            </a:r>
            <a:r>
              <a:rPr lang="en" b="1"/>
              <a:t>combining data</a:t>
            </a:r>
            <a:r>
              <a:rPr lang="en"/>
              <a:t> from different sources.</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trike="sngStrike"/>
              <a:t>Victims</a:t>
            </a:r>
            <a:r>
              <a:rPr lang="en"/>
              <a:t> Sources</a:t>
            </a:r>
            <a:endParaRPr/>
          </a:p>
        </p:txBody>
      </p:sp>
      <p:sp>
        <p:nvSpPr>
          <p:cNvPr id="475" name="Google Shape;475;p71"/>
          <p:cNvSpPr txBox="1">
            <a:spLocks noGrp="1"/>
          </p:cNvSpPr>
          <p:nvPr>
            <p:ph type="body" idx="1"/>
          </p:nvPr>
        </p:nvSpPr>
        <p:spPr>
          <a:xfrm>
            <a:off x="311700" y="1197225"/>
            <a:ext cx="8520600" cy="3334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u="sng" dirty="0">
                <a:solidFill>
                  <a:schemeClr val="accent5"/>
                </a:solidFill>
                <a:hlinkClick r:id="rId3">
                  <a:extLst>
                    <a:ext uri="{A12FA001-AC4F-418D-AE19-62706E023703}">
                      <ahyp:hlinkClr xmlns:ahyp="http://schemas.microsoft.com/office/drawing/2018/hyperlinkcolor" val="tx"/>
                    </a:ext>
                  </a:extLst>
                </a:hlinkClick>
              </a:rPr>
              <a:t>Prince Edward Island 2018 PiT Count Executive Summary Report</a:t>
            </a:r>
            <a:endParaRPr sz="1200" dirty="0">
              <a:solidFill>
                <a:schemeClr val="accent5"/>
              </a:solidFill>
            </a:endParaRPr>
          </a:p>
          <a:p>
            <a:pPr marL="457200" lvl="0" indent="-342900" algn="l" rtl="0">
              <a:spcBef>
                <a:spcPts val="0"/>
              </a:spcBef>
              <a:spcAft>
                <a:spcPts val="0"/>
              </a:spcAft>
              <a:buSzPts val="1800"/>
              <a:buChar char="●"/>
            </a:pPr>
            <a:r>
              <a:rPr lang="en" u="sng" dirty="0">
                <a:solidFill>
                  <a:schemeClr val="accent5"/>
                </a:solidFill>
                <a:hlinkClick r:id="rId4">
                  <a:extLst>
                    <a:ext uri="{A12FA001-AC4F-418D-AE19-62706E023703}">
                      <ahyp:hlinkClr xmlns:ahyp="http://schemas.microsoft.com/office/drawing/2018/hyperlinkcolor" val="tx"/>
                    </a:ext>
                  </a:extLst>
                </a:hlinkClick>
              </a:rPr>
              <a:t>Everyone Counts: Report on the 2018 Halifax Point in Time Count</a:t>
            </a:r>
            <a:endParaRPr sz="1200" dirty="0">
              <a:solidFill>
                <a:schemeClr val="accent5"/>
              </a:solidFill>
            </a:endParaRPr>
          </a:p>
          <a:p>
            <a:pPr marL="457200" lvl="0" indent="-342900" algn="l" rtl="0">
              <a:spcBef>
                <a:spcPts val="0"/>
              </a:spcBef>
              <a:spcAft>
                <a:spcPts val="0"/>
              </a:spcAft>
              <a:buSzPts val="1800"/>
              <a:buChar char="●"/>
            </a:pPr>
            <a:r>
              <a:rPr lang="en" u="sng" dirty="0">
                <a:solidFill>
                  <a:schemeClr val="accent5"/>
                </a:solidFill>
                <a:hlinkClick r:id="rId5">
                  <a:extLst>
                    <a:ext uri="{A12FA001-AC4F-418D-AE19-62706E023703}">
                      <ahyp:hlinkClr xmlns:ahyp="http://schemas.microsoft.com/office/drawing/2018/hyperlinkcolor" val="tx"/>
                    </a:ext>
                  </a:extLst>
                </a:hlinkClick>
              </a:rPr>
              <a:t>I Count: York Region's 2018 Homeless Count</a:t>
            </a:r>
            <a:r>
              <a:rPr lang="en" dirty="0">
                <a:solidFill>
                  <a:schemeClr val="accent5"/>
                </a:solidFill>
              </a:rPr>
              <a:t> </a:t>
            </a:r>
            <a:endParaRPr sz="1200" dirty="0">
              <a:solidFill>
                <a:schemeClr val="accent5"/>
              </a:solidFill>
            </a:endParaRPr>
          </a:p>
          <a:p>
            <a:pPr marL="457200" lvl="0" indent="-342900" algn="l" rtl="0">
              <a:spcBef>
                <a:spcPts val="0"/>
              </a:spcBef>
              <a:spcAft>
                <a:spcPts val="0"/>
              </a:spcAft>
              <a:buSzPts val="1800"/>
              <a:buChar char="●"/>
            </a:pPr>
            <a:r>
              <a:rPr lang="en" u="sng" dirty="0">
                <a:solidFill>
                  <a:schemeClr val="accent5"/>
                </a:solidFill>
                <a:hlinkClick r:id="rId6">
                  <a:extLst>
                    <a:ext uri="{A12FA001-AC4F-418D-AE19-62706E023703}">
                      <ahyp:hlinkClr xmlns:ahyp="http://schemas.microsoft.com/office/drawing/2018/hyperlinkcolor" val="tx"/>
                    </a:ext>
                  </a:extLst>
                </a:hlinkClick>
              </a:rPr>
              <a:t>Results of the Urban Kingston 2018 Point-in-Time Count</a:t>
            </a:r>
            <a:endParaRPr dirty="0">
              <a:solidFill>
                <a:schemeClr val="accent5"/>
              </a:solidFill>
            </a:endParaRPr>
          </a:p>
          <a:p>
            <a:pPr marL="457200" lvl="0" indent="-342900" algn="l" rtl="0">
              <a:spcBef>
                <a:spcPts val="0"/>
              </a:spcBef>
              <a:spcAft>
                <a:spcPts val="0"/>
              </a:spcAft>
              <a:buSzPts val="1800"/>
              <a:buChar char="●"/>
            </a:pPr>
            <a:r>
              <a:rPr lang="en" u="sng" dirty="0">
                <a:solidFill>
                  <a:schemeClr val="accent5"/>
                </a:solidFill>
                <a:hlinkClick r:id="rId7">
                  <a:extLst>
                    <a:ext uri="{A12FA001-AC4F-418D-AE19-62706E023703}">
                      <ahyp:hlinkClr xmlns:ahyp="http://schemas.microsoft.com/office/drawing/2018/hyperlinkcolor" val="tx"/>
                    </a:ext>
                  </a:extLst>
                </a:hlinkClick>
              </a:rPr>
              <a:t>National Shelter Study 2018 Update</a:t>
            </a:r>
            <a:endParaRPr dirty="0">
              <a:solidFill>
                <a:schemeClr val="accent5"/>
              </a:solidFill>
            </a:endParaRPr>
          </a:p>
          <a:p>
            <a:pPr marL="457200" lvl="0" indent="-342900" algn="l" rtl="0">
              <a:spcBef>
                <a:spcPts val="0"/>
              </a:spcBef>
              <a:spcAft>
                <a:spcPts val="0"/>
              </a:spcAft>
              <a:buSzPts val="1800"/>
              <a:buChar char="●"/>
            </a:pPr>
            <a:r>
              <a:rPr lang="en" u="sng" dirty="0">
                <a:solidFill>
                  <a:schemeClr val="accent5"/>
                </a:solidFill>
                <a:hlinkClick r:id="rId8">
                  <a:extLst>
                    <a:ext uri="{A12FA001-AC4F-418D-AE19-62706E023703}">
                      <ahyp:hlinkClr xmlns:ahyp="http://schemas.microsoft.com/office/drawing/2018/hyperlinkcolor" val="tx"/>
                    </a:ext>
                  </a:extLst>
                </a:hlinkClick>
              </a:rPr>
              <a:t>The National Shelter Study 2005-2014</a:t>
            </a:r>
            <a:endParaRPr dirty="0">
              <a:solidFill>
                <a:schemeClr val="accent5"/>
              </a:solidFill>
            </a:endParaRPr>
          </a:p>
          <a:p>
            <a:pPr marL="457200" lvl="0" indent="-342900" algn="l" rtl="0">
              <a:spcBef>
                <a:spcPts val="0"/>
              </a:spcBef>
              <a:spcAft>
                <a:spcPts val="0"/>
              </a:spcAft>
              <a:buSzPts val="1800"/>
              <a:buChar char="●"/>
            </a:pPr>
            <a:r>
              <a:rPr lang="en" u="sng" dirty="0">
                <a:solidFill>
                  <a:schemeClr val="accent5"/>
                </a:solidFill>
                <a:hlinkClick r:id="rId9">
                  <a:extLst>
                    <a:ext uri="{A12FA001-AC4F-418D-AE19-62706E023703}">
                      <ahyp:hlinkClr xmlns:ahyp="http://schemas.microsoft.com/office/drawing/2018/hyperlinkcolor" val="tx"/>
                    </a:ext>
                  </a:extLst>
                </a:hlinkClick>
              </a:rPr>
              <a:t>Everyone Counts 2018</a:t>
            </a:r>
            <a:endParaRPr dirty="0">
              <a:solidFill>
                <a:schemeClr val="accent5"/>
              </a:solidFill>
            </a:endParaRPr>
          </a:p>
          <a:p>
            <a:pPr marL="457200" lvl="0" indent="-342900" algn="l" rtl="0">
              <a:spcBef>
                <a:spcPts val="0"/>
              </a:spcBef>
              <a:spcAft>
                <a:spcPts val="0"/>
              </a:spcAft>
              <a:buSzPts val="1800"/>
              <a:buChar char="●"/>
            </a:pPr>
            <a:r>
              <a:rPr lang="en" u="sng" dirty="0">
                <a:solidFill>
                  <a:schemeClr val="accent5"/>
                </a:solidFill>
                <a:hlinkClick r:id="rId10">
                  <a:extLst>
                    <a:ext uri="{A12FA001-AC4F-418D-AE19-62706E023703}">
                      <ahyp:hlinkClr xmlns:ahyp="http://schemas.microsoft.com/office/drawing/2018/hyperlinkcolor" val="tx"/>
                    </a:ext>
                  </a:extLst>
                </a:hlinkClick>
              </a:rPr>
              <a:t>Winnipeg Street Census 2022</a:t>
            </a:r>
            <a:endParaRPr dirty="0">
              <a:solidFill>
                <a:schemeClr val="accent5"/>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Method 1:</a:t>
            </a:r>
            <a:endParaRPr dirty="0"/>
          </a:p>
          <a:p>
            <a:pPr marL="0" lvl="0" indent="0" algn="ctr" rtl="0">
              <a:spcBef>
                <a:spcPts val="0"/>
              </a:spcBef>
              <a:spcAft>
                <a:spcPts val="0"/>
              </a:spcAft>
              <a:buNone/>
            </a:pPr>
            <a:r>
              <a:rPr lang="en" b="1" dirty="0"/>
              <a:t>Present meaningless data without explaining it</a:t>
            </a:r>
            <a:endParaRPr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490250" y="526350"/>
            <a:ext cx="8007900" cy="40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t>
            </a:r>
            <a:r>
              <a:rPr lang="en" sz="6000" b="1" dirty="0"/>
              <a:t>86%</a:t>
            </a:r>
            <a:r>
              <a:rPr lang="en" dirty="0"/>
              <a:t> of people surveyed fall between the </a:t>
            </a:r>
            <a:br>
              <a:rPr lang="en" dirty="0"/>
            </a:br>
            <a:r>
              <a:rPr lang="en" sz="6000" b="1" dirty="0"/>
              <a:t>ages of 18-54</a:t>
            </a:r>
            <a:r>
              <a:rPr lang="en" dirty="0"/>
              <a:t>”</a:t>
            </a:r>
            <a:endParaRPr dirty="0"/>
          </a:p>
        </p:txBody>
      </p:sp>
      <p:sp>
        <p:nvSpPr>
          <p:cNvPr id="119" name="Google Shape;119;p23"/>
          <p:cNvSpPr txBo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rgbClr val="333333"/>
                </a:solidFill>
                <a:highlight>
                  <a:srgbClr val="FFFFFF"/>
                </a:highlight>
                <a:latin typeface="Georgia"/>
                <a:ea typeface="Georgia"/>
                <a:cs typeface="Georgia"/>
                <a:sym typeface="Georgia"/>
              </a:rPr>
              <a:t>2018 Charlottetown Point in Time Count</a:t>
            </a:r>
            <a:endParaRPr sz="1800">
              <a:solidFill>
                <a:srgbClr val="333333"/>
              </a:solidFill>
              <a:highlight>
                <a:srgbClr val="FFFFFF"/>
              </a:highlight>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does this say?</a:t>
            </a:r>
            <a:endParaRPr/>
          </a:p>
        </p:txBody>
      </p:sp>
      <p:sp>
        <p:nvSpPr>
          <p:cNvPr id="125" name="Google Shape;125;p2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Okay, so most of the people surveyed were adults. But why is that important?</a:t>
            </a:r>
            <a:endParaRPr/>
          </a:p>
          <a:p>
            <a:pPr marL="0" lvl="0" indent="0" algn="l" rtl="0">
              <a:spcBef>
                <a:spcPts val="1600"/>
              </a:spcBef>
              <a:spcAft>
                <a:spcPts val="0"/>
              </a:spcAft>
              <a:buNone/>
            </a:pPr>
            <a:r>
              <a:rPr lang="en"/>
              <a:t>What does this say about homeless </a:t>
            </a:r>
            <a:r>
              <a:rPr lang="en" b="1"/>
              <a:t>children in families</a:t>
            </a:r>
            <a:r>
              <a:rPr lang="en"/>
              <a:t> or </a:t>
            </a:r>
            <a:r>
              <a:rPr lang="en" b="1"/>
              <a:t>unaccompanied youth</a:t>
            </a:r>
            <a:r>
              <a:rPr lang="en"/>
              <a:t>? Does it mean that there aren’t many, or just that we didn’t survey them?</a:t>
            </a:r>
            <a:endParaRPr/>
          </a:p>
          <a:p>
            <a:pPr marL="0" lvl="0" indent="0" algn="l" rtl="0">
              <a:spcBef>
                <a:spcPts val="1600"/>
              </a:spcBef>
              <a:spcAft>
                <a:spcPts val="0"/>
              </a:spcAft>
              <a:buNone/>
            </a:pPr>
            <a:r>
              <a:rPr lang="en"/>
              <a:t>Does it mean that we are doing a good job at addressing </a:t>
            </a:r>
            <a:r>
              <a:rPr lang="en" b="1"/>
              <a:t>senior homelessness</a:t>
            </a:r>
            <a:r>
              <a:rPr lang="en"/>
              <a:t>? Or are all the homeless seniors dying early? Or maybe there’s a lot of senior homelessness?</a:t>
            </a:r>
            <a:endParaRPr/>
          </a:p>
          <a:p>
            <a:pPr marL="0" lvl="0" indent="0" algn="l" rtl="0">
              <a:spcBef>
                <a:spcPts val="1600"/>
              </a:spcBef>
              <a:spcAft>
                <a:spcPts val="1600"/>
              </a:spcAft>
              <a:buNone/>
            </a:pPr>
            <a:r>
              <a:rPr lang="en"/>
              <a:t>Without some more context, this data point is not helpful.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Raw Data is not Helpful</a:t>
            </a:r>
            <a:endParaRPr/>
          </a:p>
        </p:txBody>
      </p:sp>
      <p:pic>
        <p:nvPicPr>
          <p:cNvPr id="131" name="Google Shape;131;p25"/>
          <p:cNvPicPr preferRelativeResize="0"/>
          <p:nvPr/>
        </p:nvPicPr>
        <p:blipFill>
          <a:blip r:embed="rId3">
            <a:alphaModFix/>
          </a:blip>
          <a:stretch>
            <a:fillRect/>
          </a:stretch>
        </p:blipFill>
        <p:spPr>
          <a:xfrm>
            <a:off x="2478237" y="1170125"/>
            <a:ext cx="4187525" cy="3820975"/>
          </a:xfrm>
          <a:prstGeom prst="rect">
            <a:avLst/>
          </a:prstGeom>
          <a:noFill/>
          <a:ln>
            <a:noFill/>
          </a:ln>
        </p:spPr>
      </p:pic>
    </p:spTree>
  </p:cSld>
  <p:clrMapOvr>
    <a:masterClrMapping/>
  </p:clrMapOvr>
</p:sld>
</file>

<file path=ppt/theme/theme1.xml><?xml version="1.0" encoding="utf-8"?>
<a:theme xmlns:a="http://schemas.openxmlformats.org/drawingml/2006/main" name="ACRE Consulting">
  <a:themeElements>
    <a:clrScheme name="Pop">
      <a:dk1>
        <a:srgbClr val="FFE73F"/>
      </a:dk1>
      <a:lt1>
        <a:srgbClr val="FFFFFF"/>
      </a:lt1>
      <a:dk2>
        <a:srgbClr val="333333"/>
      </a:dk2>
      <a:lt2>
        <a:srgbClr val="D9D9D9"/>
      </a:lt2>
      <a:accent1>
        <a:srgbClr val="666666"/>
      </a:accent1>
      <a:accent2>
        <a:srgbClr val="69C062"/>
      </a:accent2>
      <a:accent3>
        <a:srgbClr val="E072B1"/>
      </a:accent3>
      <a:accent4>
        <a:srgbClr val="69C062"/>
      </a:accent4>
      <a:accent5>
        <a:srgbClr val="17C2E9"/>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1778</Words>
  <Application>Microsoft Office PowerPoint</Application>
  <PresentationFormat>On-screen Show (16:9)</PresentationFormat>
  <Paragraphs>254</Paragraphs>
  <Slides>55</Slides>
  <Notes>55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Montserrat</vt:lpstr>
      <vt:lpstr>Arial</vt:lpstr>
      <vt:lpstr>Georgia</vt:lpstr>
      <vt:lpstr>Questrial</vt:lpstr>
      <vt:lpstr>Playfair Display</vt:lpstr>
      <vt:lpstr>Caveat</vt:lpstr>
      <vt:lpstr>ACRE Consulting</vt:lpstr>
      <vt:lpstr>You’re probably lying about homelessness</vt:lpstr>
      <vt:lpstr>Ali Ryder, MES, RPP</vt:lpstr>
      <vt:lpstr>You’re probably lying about homelessness</vt:lpstr>
      <vt:lpstr>3 Methods to Obfuscate and Confuse</vt:lpstr>
      <vt:lpstr>Disclaimer</vt:lpstr>
      <vt:lpstr>Method 1: Present meaningless data without explaining it</vt:lpstr>
      <vt:lpstr>“86% of people surveyed fall between the  ages of 18-54”</vt:lpstr>
      <vt:lpstr>What does this say?</vt:lpstr>
      <vt:lpstr>Raw Data is not Helpful</vt:lpstr>
      <vt:lpstr>Always ask what a  data point means.</vt:lpstr>
      <vt:lpstr>Alternate Version </vt:lpstr>
      <vt:lpstr>Method 1b: Present meaninglessful data without explaining it</vt:lpstr>
      <vt:lpstr>“22% said that they  [had Indigenous  ancestry or status]”</vt:lpstr>
      <vt:lpstr>What does this say?</vt:lpstr>
      <vt:lpstr>When you’re not sure the significance of data, look for a comparison.</vt:lpstr>
      <vt:lpstr>Alternate Version </vt:lpstr>
      <vt:lpstr>Method 1c: Mix meaningful and meaningless data together!</vt:lpstr>
      <vt:lpstr>“56% were male, 42% were female, 8% identified as LGBTQ2S. 17% were Indigenous or had Indigenous ancestry, 35% identified as being part of a racial group other than White...”</vt:lpstr>
      <vt:lpstr>“...4% were refugees or  refugee claimants, 12% were immigrants, 80% were not immigrants or refugees.  26% were youth (aged 16-24).”</vt:lpstr>
      <vt:lpstr>PowerPoint Presentation</vt:lpstr>
      <vt:lpstr>A wall of data overwhelms  your readers.</vt:lpstr>
      <vt:lpstr>Method 2: Abuse mean and median to your advantage</vt:lpstr>
      <vt:lpstr>“188 days:  The average length of time  people spent homeless  within the past year”</vt:lpstr>
      <vt:lpstr>Most people hear “average” and think bell curve</vt:lpstr>
      <vt:lpstr>PowerPoint Presentation</vt:lpstr>
      <vt:lpstr>Crash Course in Grade 6 Math</vt:lpstr>
      <vt:lpstr>Power Law Curve</vt:lpstr>
      <vt:lpstr>When you have a few extreme data points, averages are affected  but medians are not.</vt:lpstr>
      <vt:lpstr>Alternate Version </vt:lpstr>
      <vt:lpstr>Method 3: Cherry-pick your data source</vt:lpstr>
      <vt:lpstr>“In 2018, 22.3% of shelter users in the sample met the criteria for experiencing chronic homelessness.”</vt:lpstr>
      <vt:lpstr>“People experiencing chronic homelessness accounted for 60% of all respondents”</vt:lpstr>
      <vt:lpstr>PowerPoint Presentation</vt:lpstr>
      <vt:lpstr>Look at the data sources</vt:lpstr>
      <vt:lpstr>Over Time</vt:lpstr>
      <vt:lpstr>Point in Time</vt:lpstr>
      <vt:lpstr>You get very  different data at a  point in time  versus over time.</vt:lpstr>
      <vt:lpstr>Alternate Version </vt:lpstr>
      <vt:lpstr>Method 3b: Make your percentages big!</vt:lpstr>
      <vt:lpstr>“More than half of respondents had not completed high school, only had primary or did not have formal education.”</vt:lpstr>
      <vt:lpstr>Sounds like…</vt:lpstr>
      <vt:lpstr>It’s probably more like…</vt:lpstr>
      <vt:lpstr>Chronic homelessness is overrepresented in Point in Time Counts.</vt:lpstr>
      <vt:lpstr>Alternate Version </vt:lpstr>
      <vt:lpstr>Method 3c: Make your numbers big!</vt:lpstr>
      <vt:lpstr>“Number of Canadians who used an emergency shelter  [in 2018]: 137,000”</vt:lpstr>
      <vt:lpstr>PowerPoint Presentation</vt:lpstr>
      <vt:lpstr>The longer the period of time, the bigger the numbers will be.</vt:lpstr>
      <vt:lpstr>Alternate Version </vt:lpstr>
      <vt:lpstr>Method 3d: Mix and match your data sources</vt:lpstr>
      <vt:lpstr>“Number of Canadians who used an emergency shelter: 137,000” +</vt:lpstr>
      <vt:lpstr>PowerPoint Presentation</vt:lpstr>
      <vt:lpstr>Be very careful when combining data from different sources.</vt:lpstr>
      <vt:lpstr>Key Takeaways</vt:lpstr>
      <vt:lpstr>Victims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You’re probably lying about homelessness</dc:title>
  <cp:lastModifiedBy>Ali Ryder</cp:lastModifiedBy>
  <cp:revision>1</cp:revision>
  <dcterms:modified xsi:type="dcterms:W3CDTF">2023-10-30T19:23:55Z</dcterms:modified>
</cp:coreProperties>
</file>